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5"/>
  </p:notesMasterIdLst>
  <p:sldIdLst>
    <p:sldId id="256" r:id="rId2"/>
    <p:sldId id="257" r:id="rId3"/>
    <p:sldId id="269" r:id="rId4"/>
    <p:sldId id="259" r:id="rId5"/>
    <p:sldId id="261" r:id="rId6"/>
    <p:sldId id="262" r:id="rId7"/>
    <p:sldId id="263" r:id="rId8"/>
    <p:sldId id="267" r:id="rId9"/>
    <p:sldId id="260" r:id="rId10"/>
    <p:sldId id="264" r:id="rId11"/>
    <p:sldId id="268" r:id="rId12"/>
    <p:sldId id="270" r:id="rId13"/>
    <p:sldId id="266"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4" d="100"/>
          <a:sy n="104" d="100"/>
        </p:scale>
        <p:origin x="284" y="8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0FAB7DD-8F66-4292-B63C-D6970C507BEC}" type="datetimeFigureOut">
              <a:rPr lang="en-US" smtClean="0"/>
              <a:t>10/28/2024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CD4B64F-F60C-457E-9C8B-E5CE32DC9DF9}" type="slidenum">
              <a:rPr lang="en-US" smtClean="0"/>
              <a:t>‹#›</a:t>
            </a:fld>
            <a:endParaRPr lang="en-US"/>
          </a:p>
        </p:txBody>
      </p:sp>
    </p:spTree>
    <p:extLst>
      <p:ext uri="{BB962C8B-B14F-4D97-AF65-F5344CB8AC3E}">
        <p14:creationId xmlns:p14="http://schemas.microsoft.com/office/powerpoint/2010/main" val="40100673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CD4B64F-F60C-457E-9C8B-E5CE32DC9DF9}" type="slidenum">
              <a:rPr lang="en-US" smtClean="0"/>
              <a:t>2</a:t>
            </a:fld>
            <a:endParaRPr lang="en-US"/>
          </a:p>
        </p:txBody>
      </p:sp>
    </p:spTree>
    <p:extLst>
      <p:ext uri="{BB962C8B-B14F-4D97-AF65-F5344CB8AC3E}">
        <p14:creationId xmlns:p14="http://schemas.microsoft.com/office/powerpoint/2010/main" val="18436295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CD4B64F-F60C-457E-9C8B-E5CE32DC9DF9}" type="slidenum">
              <a:rPr lang="en-US" smtClean="0"/>
              <a:t>4</a:t>
            </a:fld>
            <a:endParaRPr lang="en-US"/>
          </a:p>
        </p:txBody>
      </p:sp>
    </p:spTree>
    <p:extLst>
      <p:ext uri="{BB962C8B-B14F-4D97-AF65-F5344CB8AC3E}">
        <p14:creationId xmlns:p14="http://schemas.microsoft.com/office/powerpoint/2010/main" val="15609090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CD4B64F-F60C-457E-9C8B-E5CE32DC9DF9}" type="slidenum">
              <a:rPr lang="en-US" smtClean="0"/>
              <a:t>7</a:t>
            </a:fld>
            <a:endParaRPr lang="en-US"/>
          </a:p>
        </p:txBody>
      </p:sp>
    </p:spTree>
    <p:extLst>
      <p:ext uri="{BB962C8B-B14F-4D97-AF65-F5344CB8AC3E}">
        <p14:creationId xmlns:p14="http://schemas.microsoft.com/office/powerpoint/2010/main" val="20792344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CD4B64F-F60C-457E-9C8B-E5CE32DC9DF9}" type="slidenum">
              <a:rPr lang="en-US" smtClean="0"/>
              <a:t>11</a:t>
            </a:fld>
            <a:endParaRPr lang="en-US"/>
          </a:p>
        </p:txBody>
      </p:sp>
    </p:spTree>
    <p:extLst>
      <p:ext uri="{BB962C8B-B14F-4D97-AF65-F5344CB8AC3E}">
        <p14:creationId xmlns:p14="http://schemas.microsoft.com/office/powerpoint/2010/main" val="17449703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CD4B64F-F60C-457E-9C8B-E5CE32DC9DF9}" type="slidenum">
              <a:rPr lang="en-US" smtClean="0"/>
              <a:t>13</a:t>
            </a:fld>
            <a:endParaRPr lang="en-US"/>
          </a:p>
        </p:txBody>
      </p:sp>
    </p:spTree>
    <p:extLst>
      <p:ext uri="{BB962C8B-B14F-4D97-AF65-F5344CB8AC3E}">
        <p14:creationId xmlns:p14="http://schemas.microsoft.com/office/powerpoint/2010/main" val="42435228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10/28/2024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10/28/2024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10/28/2024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10/28/2024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10/28/2024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10/28/2024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10/28/2024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10/28/2024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10/28/2024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10/28/2024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10/28/2024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46CE7D5-CF57-46EF-B807-FDD0502418D4}" type="datetimeFigureOut">
              <a:rPr lang="en-US" smtClean="0"/>
              <a:t>10/28/2024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data.virginia.gov/"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8D0D6D3E-D7F9-4591-9CA9-DDF4DB1F73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982639" y="1012536"/>
            <a:ext cx="4613300" cy="3163224"/>
          </a:xfrm>
        </p:spPr>
        <p:txBody>
          <a:bodyPr anchor="t">
            <a:normAutofit fontScale="90000"/>
          </a:bodyPr>
          <a:lstStyle/>
          <a:p>
            <a:pPr algn="l"/>
            <a:r>
              <a:rPr lang="en-US" sz="4400" b="1"/>
              <a:t>Enhancing Policy Response and Socio-Economic Welfare Through Data Insights</a:t>
            </a:r>
            <a:br>
              <a:rPr lang="en-US" sz="4400" b="1"/>
            </a:br>
            <a:endParaRPr lang="en-US" sz="4400" b="1"/>
          </a:p>
        </p:txBody>
      </p:sp>
      <p:sp>
        <p:nvSpPr>
          <p:cNvPr id="3" name="Subtitle 2"/>
          <p:cNvSpPr>
            <a:spLocks noGrp="1"/>
          </p:cNvSpPr>
          <p:nvPr>
            <p:ph type="subTitle" idx="1"/>
          </p:nvPr>
        </p:nvSpPr>
        <p:spPr>
          <a:xfrm>
            <a:off x="335280" y="5557520"/>
            <a:ext cx="6583679" cy="1192815"/>
          </a:xfrm>
        </p:spPr>
        <p:txBody>
          <a:bodyPr anchor="b">
            <a:normAutofit/>
          </a:bodyPr>
          <a:lstStyle/>
          <a:p>
            <a:pPr algn="l"/>
            <a:r>
              <a:rPr lang="en-US" b="1"/>
              <a:t>Presented By Sam Pritchard, Cathy Fan and Lydia </a:t>
            </a:r>
            <a:r>
              <a:rPr lang="en-US" b="1" err="1"/>
              <a:t>Adzobu</a:t>
            </a:r>
            <a:endParaRPr lang="en-US" b="1"/>
          </a:p>
        </p:txBody>
      </p:sp>
      <p:sp>
        <p:nvSpPr>
          <p:cNvPr id="13" name="Rectangle 12">
            <a:extLst>
              <a:ext uri="{FF2B5EF4-FFF2-40B4-BE49-F238E27FC236}">
                <a16:creationId xmlns:a16="http://schemas.microsoft.com/office/drawing/2014/main" id="{C4C9F2B0-1044-46EB-8AEB-C3BFFDE6C2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23336" y="-3"/>
            <a:ext cx="4068664" cy="6858000"/>
          </a:xfrm>
          <a:prstGeom prst="rect">
            <a:avLst/>
          </a:prstGeom>
          <a:gradFill>
            <a:gsLst>
              <a:gs pos="26000">
                <a:srgbClr val="000000"/>
              </a:gs>
              <a:gs pos="100000">
                <a:schemeClr val="accent1"/>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D28B54C3-B57B-472A-B96E-1FCB67093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23336" y="-3"/>
            <a:ext cx="3611463" cy="6858000"/>
          </a:xfrm>
          <a:prstGeom prst="rect">
            <a:avLst/>
          </a:prstGeom>
          <a:gradFill>
            <a:gsLst>
              <a:gs pos="0">
                <a:schemeClr val="accent1">
                  <a:lumMod val="75000"/>
                  <a:alpha val="56000"/>
                </a:schemeClr>
              </a:gs>
              <a:gs pos="100000">
                <a:srgbClr val="000000">
                  <a:alpha val="52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7DB3C429-F8DA-49B9-AF84-21996FCF7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230721" y="-107390"/>
            <a:ext cx="3853890" cy="4068665"/>
          </a:xfrm>
          <a:prstGeom prst="rect">
            <a:avLst/>
          </a:prstGeom>
          <a:gradFill>
            <a:gsLst>
              <a:gs pos="0">
                <a:srgbClr val="000000">
                  <a:alpha val="34000"/>
                </a:srgbClr>
              </a:gs>
              <a:gs pos="96000">
                <a:schemeClr val="accent1">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EBD64705-9784-24F7-3E49-41E526C6049B}"/>
              </a:ext>
            </a:extLst>
          </p:cNvPr>
          <p:cNvPicPr>
            <a:picLocks noChangeAspect="1"/>
          </p:cNvPicPr>
          <p:nvPr/>
        </p:nvPicPr>
        <p:blipFill>
          <a:blip r:embed="rId2">
            <a:alphaModFix amt="50000"/>
          </a:blip>
          <a:srcRect r="-3" b="-3"/>
          <a:stretch/>
        </p:blipFill>
        <p:spPr>
          <a:xfrm>
            <a:off x="6096000" y="1012536"/>
            <a:ext cx="4756162" cy="4756162"/>
          </a:xfrm>
          <a:custGeom>
            <a:avLst/>
            <a:gdLst/>
            <a:ahLst/>
            <a:cxnLst/>
            <a:rect l="l" t="t" r="r" b="b"/>
            <a:pathLst>
              <a:path w="5031136" h="5031136">
                <a:moveTo>
                  <a:pt x="2515568" y="0"/>
                </a:moveTo>
                <a:cubicBezTo>
                  <a:pt x="3904878" y="0"/>
                  <a:pt x="5031136" y="1126258"/>
                  <a:pt x="5031136" y="2515568"/>
                </a:cubicBezTo>
                <a:cubicBezTo>
                  <a:pt x="5031136" y="3904878"/>
                  <a:pt x="3904878" y="5031136"/>
                  <a:pt x="2515568" y="5031136"/>
                </a:cubicBezTo>
                <a:cubicBezTo>
                  <a:pt x="1126258" y="5031136"/>
                  <a:pt x="0" y="3904878"/>
                  <a:pt x="0" y="2515568"/>
                </a:cubicBezTo>
                <a:cubicBezTo>
                  <a:pt x="0" y="1126258"/>
                  <a:pt x="1126258" y="0"/>
                  <a:pt x="2515568" y="0"/>
                </a:cubicBezTo>
                <a:close/>
              </a:path>
            </a:pathLst>
          </a:custGeom>
        </p:spPr>
      </p:pic>
      <p:sp>
        <p:nvSpPr>
          <p:cNvPr id="4" name="TextBox 3">
            <a:extLst>
              <a:ext uri="{FF2B5EF4-FFF2-40B4-BE49-F238E27FC236}">
                <a16:creationId xmlns:a16="http://schemas.microsoft.com/office/drawing/2014/main" id="{5A06EA00-9AA9-FC51-60A1-FE13094DD676}"/>
              </a:ext>
            </a:extLst>
          </p:cNvPr>
          <p:cNvSpPr txBox="1"/>
          <p:nvPr/>
        </p:nvSpPr>
        <p:spPr>
          <a:xfrm>
            <a:off x="982639" y="4175760"/>
            <a:ext cx="4999510" cy="430887"/>
          </a:xfrm>
          <a:prstGeom prst="rect">
            <a:avLst/>
          </a:prstGeom>
          <a:noFill/>
        </p:spPr>
        <p:txBody>
          <a:bodyPr wrap="none" rtlCol="0">
            <a:spAutoFit/>
          </a:bodyPr>
          <a:lstStyle/>
          <a:p>
            <a:r>
              <a:rPr lang="en-US" sz="2200" b="1"/>
              <a:t>BUAD 5272: DATABASE MANAGEMENT</a:t>
            </a:r>
            <a:endParaRPr lang="en-US" sz="2200"/>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9" name="Flowchart: Document 18">
            <a:extLst>
              <a:ext uri="{FF2B5EF4-FFF2-40B4-BE49-F238E27FC236}">
                <a16:creationId xmlns:a16="http://schemas.microsoft.com/office/drawing/2014/main" id="{D12DDE76-C203-4047-9998-63900085B5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175" y="0"/>
            <a:ext cx="3248025" cy="3400426"/>
          </a:xfrm>
          <a:prstGeom prst="flowChartDocument">
            <a:avLst/>
          </a:prstGeom>
          <a:solidFill>
            <a:srgbClr val="6549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EED645E-FA9B-FB53-2396-762AF6DD67E5}"/>
              </a:ext>
            </a:extLst>
          </p:cNvPr>
          <p:cNvSpPr>
            <a:spLocks noGrp="1"/>
          </p:cNvSpPr>
          <p:nvPr>
            <p:ph type="title"/>
          </p:nvPr>
        </p:nvSpPr>
        <p:spPr>
          <a:xfrm>
            <a:off x="838200" y="171162"/>
            <a:ext cx="2840182" cy="2371148"/>
          </a:xfrm>
        </p:spPr>
        <p:txBody>
          <a:bodyPr vert="horz" lIns="91440" tIns="45720" rIns="91440" bIns="45720" rtlCol="0" anchor="ctr">
            <a:normAutofit/>
          </a:bodyPr>
          <a:lstStyle/>
          <a:p>
            <a:r>
              <a:rPr lang="en-US" sz="3200" b="1" kern="1200">
                <a:solidFill>
                  <a:srgbClr val="FFFFFF"/>
                </a:solidFill>
                <a:latin typeface="+mj-lt"/>
                <a:ea typeface="+mj-ea"/>
                <a:cs typeface="+mj-cs"/>
              </a:rPr>
              <a:t>Analytics: Economic Metrics &amp; Insights</a:t>
            </a:r>
          </a:p>
        </p:txBody>
      </p:sp>
      <p:pic>
        <p:nvPicPr>
          <p:cNvPr id="4" name="Content Placeholder 3">
            <a:extLst>
              <a:ext uri="{FF2B5EF4-FFF2-40B4-BE49-F238E27FC236}">
                <a16:creationId xmlns:a16="http://schemas.microsoft.com/office/drawing/2014/main" id="{151A92E1-5F66-3C05-F8AF-4B10E9767717}"/>
              </a:ext>
            </a:extLst>
          </p:cNvPr>
          <p:cNvPicPr>
            <a:picLocks noGrp="1" noChangeAspect="1"/>
          </p:cNvPicPr>
          <p:nvPr>
            <p:ph idx="1"/>
          </p:nvPr>
        </p:nvPicPr>
        <p:blipFill>
          <a:blip r:embed="rId2"/>
          <a:stretch>
            <a:fillRect/>
          </a:stretch>
        </p:blipFill>
        <p:spPr>
          <a:xfrm>
            <a:off x="4086225" y="640080"/>
            <a:ext cx="7337581" cy="5578816"/>
          </a:xfrm>
          <a:prstGeom prst="rect">
            <a:avLst/>
          </a:prstGeom>
        </p:spPr>
      </p:pic>
    </p:spTree>
    <p:extLst>
      <p:ext uri="{BB962C8B-B14F-4D97-AF65-F5344CB8AC3E}">
        <p14:creationId xmlns:p14="http://schemas.microsoft.com/office/powerpoint/2010/main" val="4143653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a:extLst>
            <a:ext uri="{FF2B5EF4-FFF2-40B4-BE49-F238E27FC236}">
              <a16:creationId xmlns:a16="http://schemas.microsoft.com/office/drawing/2014/main" id="{2B317BF0-F182-152F-5D6C-FCE6A0062DD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CBEC322-53D0-72B6-053B-FB2320307866}"/>
              </a:ext>
            </a:extLst>
          </p:cNvPr>
          <p:cNvSpPr>
            <a:spLocks noGrp="1"/>
          </p:cNvSpPr>
          <p:nvPr>
            <p:ph type="title"/>
          </p:nvPr>
        </p:nvSpPr>
        <p:spPr>
          <a:xfrm>
            <a:off x="266700" y="151117"/>
            <a:ext cx="10515600" cy="1325563"/>
          </a:xfrm>
        </p:spPr>
        <p:txBody>
          <a:bodyPr/>
          <a:lstStyle/>
          <a:p>
            <a:r>
              <a:rPr lang="en-US" b="1"/>
              <a:t>Analytics: Economic Metrics &amp; Insights</a:t>
            </a:r>
          </a:p>
        </p:txBody>
      </p:sp>
      <p:pic>
        <p:nvPicPr>
          <p:cNvPr id="7" name="Content Placeholder 6" descr="A graph of food distribution&#10;&#10;Description automatically generated">
            <a:extLst>
              <a:ext uri="{FF2B5EF4-FFF2-40B4-BE49-F238E27FC236}">
                <a16:creationId xmlns:a16="http://schemas.microsoft.com/office/drawing/2014/main" id="{FF3E4382-5F47-0FC4-EC98-EBD815CE850A}"/>
              </a:ext>
            </a:extLst>
          </p:cNvPr>
          <p:cNvPicPr>
            <a:picLocks noGrp="1" noChangeAspect="1"/>
          </p:cNvPicPr>
          <p:nvPr>
            <p:ph idx="1"/>
          </p:nvPr>
        </p:nvPicPr>
        <p:blipFill>
          <a:blip r:embed="rId3"/>
          <a:stretch>
            <a:fillRect/>
          </a:stretch>
        </p:blipFill>
        <p:spPr>
          <a:xfrm>
            <a:off x="484715" y="1481149"/>
            <a:ext cx="5354722" cy="3974185"/>
          </a:xfrm>
        </p:spPr>
      </p:pic>
      <p:pic>
        <p:nvPicPr>
          <p:cNvPr id="8" name="Picture 7" descr="A blue squares with white text&#10;&#10;Description automatically generated">
            <a:extLst>
              <a:ext uri="{FF2B5EF4-FFF2-40B4-BE49-F238E27FC236}">
                <a16:creationId xmlns:a16="http://schemas.microsoft.com/office/drawing/2014/main" id="{91045EAB-4A5F-503D-442E-C3E471F18C65}"/>
              </a:ext>
            </a:extLst>
          </p:cNvPr>
          <p:cNvPicPr>
            <a:picLocks noChangeAspect="1"/>
          </p:cNvPicPr>
          <p:nvPr/>
        </p:nvPicPr>
        <p:blipFill>
          <a:blip r:embed="rId4"/>
          <a:stretch>
            <a:fillRect/>
          </a:stretch>
        </p:blipFill>
        <p:spPr>
          <a:xfrm>
            <a:off x="5946534" y="1485947"/>
            <a:ext cx="5663720" cy="3970770"/>
          </a:xfrm>
          <a:prstGeom prst="rect">
            <a:avLst/>
          </a:prstGeom>
        </p:spPr>
      </p:pic>
    </p:spTree>
    <p:extLst>
      <p:ext uri="{BB962C8B-B14F-4D97-AF65-F5344CB8AC3E}">
        <p14:creationId xmlns:p14="http://schemas.microsoft.com/office/powerpoint/2010/main" val="29184676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CA6D68-01F9-74D2-6EF6-A42A22BEC7D8}"/>
              </a:ext>
            </a:extLst>
          </p:cNvPr>
          <p:cNvSpPr>
            <a:spLocks noGrp="1"/>
          </p:cNvSpPr>
          <p:nvPr>
            <p:ph type="title"/>
          </p:nvPr>
        </p:nvSpPr>
        <p:spPr>
          <a:xfrm>
            <a:off x="193964" y="130335"/>
            <a:ext cx="10515600" cy="1325563"/>
          </a:xfrm>
        </p:spPr>
        <p:txBody>
          <a:bodyPr>
            <a:normAutofit fontScale="90000"/>
          </a:bodyPr>
          <a:lstStyle/>
          <a:p>
            <a:r>
              <a:rPr lang="en-US" sz="5300" b="1"/>
              <a:t>Data Warehouse Development: </a:t>
            </a:r>
            <a:br>
              <a:rPr lang="en-US" b="1"/>
            </a:br>
            <a:r>
              <a:rPr lang="en-US" sz="4000" b="1"/>
              <a:t>Key Challenges and Lessons</a:t>
            </a:r>
            <a:endParaRPr lang="en-US" b="1"/>
          </a:p>
        </p:txBody>
      </p:sp>
      <p:sp>
        <p:nvSpPr>
          <p:cNvPr id="5" name="Freeform 6">
            <a:extLst>
              <a:ext uri="{FF2B5EF4-FFF2-40B4-BE49-F238E27FC236}">
                <a16:creationId xmlns:a16="http://schemas.microsoft.com/office/drawing/2014/main" id="{D84C0A2D-7F07-8518-5B2B-ADC84AD39DDD}"/>
              </a:ext>
            </a:extLst>
          </p:cNvPr>
          <p:cNvSpPr>
            <a:spLocks/>
          </p:cNvSpPr>
          <p:nvPr/>
        </p:nvSpPr>
        <p:spPr bwMode="auto">
          <a:xfrm>
            <a:off x="1874997" y="1405573"/>
            <a:ext cx="1566069" cy="1346200"/>
          </a:xfrm>
          <a:custGeom>
            <a:avLst/>
            <a:gdLst>
              <a:gd name="T0" fmla="*/ 374 w 4116"/>
              <a:gd name="T1" fmla="*/ 0 h 3546"/>
              <a:gd name="T2" fmla="*/ 0 w 4116"/>
              <a:gd name="T3" fmla="*/ 2122 h 3546"/>
              <a:gd name="T4" fmla="*/ 2465 w 4116"/>
              <a:gd name="T5" fmla="*/ 3546 h 3546"/>
              <a:gd name="T6" fmla="*/ 3668 w 4116"/>
              <a:gd name="T7" fmla="*/ 2537 h 3546"/>
              <a:gd name="T8" fmla="*/ 4116 w 4116"/>
              <a:gd name="T9" fmla="*/ 2161 h 3546"/>
              <a:gd name="T10" fmla="*/ 374 w 4116"/>
              <a:gd name="T11" fmla="*/ 0 h 3546"/>
            </a:gdLst>
            <a:ahLst/>
            <a:cxnLst>
              <a:cxn ang="0">
                <a:pos x="T0" y="T1"/>
              </a:cxn>
              <a:cxn ang="0">
                <a:pos x="T2" y="T3"/>
              </a:cxn>
              <a:cxn ang="0">
                <a:pos x="T4" y="T5"/>
              </a:cxn>
              <a:cxn ang="0">
                <a:pos x="T6" y="T7"/>
              </a:cxn>
              <a:cxn ang="0">
                <a:pos x="T8" y="T9"/>
              </a:cxn>
              <a:cxn ang="0">
                <a:pos x="T10" y="T11"/>
              </a:cxn>
            </a:cxnLst>
            <a:rect l="0" t="0" r="r" b="b"/>
            <a:pathLst>
              <a:path w="4116" h="3546">
                <a:moveTo>
                  <a:pt x="374" y="0"/>
                </a:moveTo>
                <a:lnTo>
                  <a:pt x="0" y="2122"/>
                </a:lnTo>
                <a:cubicBezTo>
                  <a:pt x="956" y="2302"/>
                  <a:pt x="1827" y="2805"/>
                  <a:pt x="2465" y="3546"/>
                </a:cubicBezTo>
                <a:lnTo>
                  <a:pt x="3668" y="2537"/>
                </a:lnTo>
                <a:lnTo>
                  <a:pt x="4116" y="2161"/>
                </a:lnTo>
                <a:cubicBezTo>
                  <a:pt x="3152" y="1031"/>
                  <a:pt x="1827" y="266"/>
                  <a:pt x="374" y="0"/>
                </a:cubicBezTo>
                <a:close/>
              </a:path>
            </a:pathLst>
          </a:custGeom>
          <a:solidFill>
            <a:schemeClr val="accent1"/>
          </a:solidFill>
          <a:ln>
            <a:noFill/>
          </a:ln>
        </p:spPr>
        <p:txBody>
          <a:bodyPr vert="horz" wrap="square" lIns="45720" tIns="22860" rIns="45720" bIns="22860" numCol="1" anchor="t" anchorCtr="0" compatLnSpc="1">
            <a:prstTxWarp prst="textNoShape">
              <a:avLst/>
            </a:prstTxWarp>
          </a:bodyPr>
          <a:lstStyle/>
          <a:p>
            <a:endParaRPr lang="en-US" sz="900">
              <a:latin typeface="DM Sans" pitchFamily="2" charset="77"/>
            </a:endParaRPr>
          </a:p>
        </p:txBody>
      </p:sp>
      <p:sp>
        <p:nvSpPr>
          <p:cNvPr id="6" name="Freeform 7">
            <a:extLst>
              <a:ext uri="{FF2B5EF4-FFF2-40B4-BE49-F238E27FC236}">
                <a16:creationId xmlns:a16="http://schemas.microsoft.com/office/drawing/2014/main" id="{D459B41C-1E0F-2015-2A78-745E49DD456D}"/>
              </a:ext>
            </a:extLst>
          </p:cNvPr>
          <p:cNvSpPr>
            <a:spLocks/>
          </p:cNvSpPr>
          <p:nvPr/>
        </p:nvSpPr>
        <p:spPr bwMode="auto">
          <a:xfrm>
            <a:off x="1874997" y="4879817"/>
            <a:ext cx="1566069" cy="1346200"/>
          </a:xfrm>
          <a:custGeom>
            <a:avLst/>
            <a:gdLst>
              <a:gd name="T0" fmla="*/ 0 w 4116"/>
              <a:gd name="T1" fmla="*/ 1424 h 3546"/>
              <a:gd name="T2" fmla="*/ 374 w 4116"/>
              <a:gd name="T3" fmla="*/ 3546 h 3546"/>
              <a:gd name="T4" fmla="*/ 4116 w 4116"/>
              <a:gd name="T5" fmla="*/ 1385 h 3546"/>
              <a:gd name="T6" fmla="*/ 3702 w 4116"/>
              <a:gd name="T7" fmla="*/ 1038 h 3546"/>
              <a:gd name="T8" fmla="*/ 2465 w 4116"/>
              <a:gd name="T9" fmla="*/ 0 h 3546"/>
              <a:gd name="T10" fmla="*/ 0 w 4116"/>
              <a:gd name="T11" fmla="*/ 1424 h 3546"/>
            </a:gdLst>
            <a:ahLst/>
            <a:cxnLst>
              <a:cxn ang="0">
                <a:pos x="T0" y="T1"/>
              </a:cxn>
              <a:cxn ang="0">
                <a:pos x="T2" y="T3"/>
              </a:cxn>
              <a:cxn ang="0">
                <a:pos x="T4" y="T5"/>
              </a:cxn>
              <a:cxn ang="0">
                <a:pos x="T6" y="T7"/>
              </a:cxn>
              <a:cxn ang="0">
                <a:pos x="T8" y="T9"/>
              </a:cxn>
              <a:cxn ang="0">
                <a:pos x="T10" y="T11"/>
              </a:cxn>
            </a:cxnLst>
            <a:rect l="0" t="0" r="r" b="b"/>
            <a:pathLst>
              <a:path w="4116" h="3546">
                <a:moveTo>
                  <a:pt x="0" y="1424"/>
                </a:moveTo>
                <a:lnTo>
                  <a:pt x="374" y="3546"/>
                </a:lnTo>
                <a:cubicBezTo>
                  <a:pt x="1827" y="3280"/>
                  <a:pt x="3152" y="2515"/>
                  <a:pt x="4116" y="1385"/>
                </a:cubicBezTo>
                <a:lnTo>
                  <a:pt x="3702" y="1038"/>
                </a:lnTo>
                <a:lnTo>
                  <a:pt x="2465" y="0"/>
                </a:lnTo>
                <a:cubicBezTo>
                  <a:pt x="1827" y="741"/>
                  <a:pt x="956" y="1244"/>
                  <a:pt x="0" y="1424"/>
                </a:cubicBezTo>
                <a:close/>
              </a:path>
            </a:pathLst>
          </a:custGeom>
          <a:solidFill>
            <a:schemeClr val="accent4"/>
          </a:solidFill>
          <a:ln>
            <a:noFill/>
          </a:ln>
        </p:spPr>
        <p:txBody>
          <a:bodyPr vert="horz" wrap="square" lIns="45720" tIns="22860" rIns="45720" bIns="22860" numCol="1" anchor="t" anchorCtr="0" compatLnSpc="1">
            <a:prstTxWarp prst="textNoShape">
              <a:avLst/>
            </a:prstTxWarp>
          </a:bodyPr>
          <a:lstStyle/>
          <a:p>
            <a:endParaRPr lang="en-US" sz="900">
              <a:latin typeface="DM Sans" pitchFamily="2" charset="77"/>
            </a:endParaRPr>
          </a:p>
        </p:txBody>
      </p:sp>
      <p:sp>
        <p:nvSpPr>
          <p:cNvPr id="7" name="Freeform 8">
            <a:extLst>
              <a:ext uri="{FF2B5EF4-FFF2-40B4-BE49-F238E27FC236}">
                <a16:creationId xmlns:a16="http://schemas.microsoft.com/office/drawing/2014/main" id="{AA4D9D63-5DC4-0896-5BEA-F4EBF493909C}"/>
              </a:ext>
            </a:extLst>
          </p:cNvPr>
          <p:cNvSpPr>
            <a:spLocks/>
          </p:cNvSpPr>
          <p:nvPr/>
        </p:nvSpPr>
        <p:spPr bwMode="auto">
          <a:xfrm>
            <a:off x="2837815" y="2255679"/>
            <a:ext cx="1190625" cy="1540669"/>
          </a:xfrm>
          <a:custGeom>
            <a:avLst/>
            <a:gdLst>
              <a:gd name="T0" fmla="*/ 973 w 3128"/>
              <a:gd name="T1" fmla="*/ 4060 h 4060"/>
              <a:gd name="T2" fmla="*/ 3128 w 3128"/>
              <a:gd name="T3" fmla="*/ 4060 h 4060"/>
              <a:gd name="T4" fmla="*/ 2727 w 3128"/>
              <a:gd name="T5" fmla="*/ 1864 h 4060"/>
              <a:gd name="T6" fmla="*/ 1651 w 3128"/>
              <a:gd name="T7" fmla="*/ 0 h 4060"/>
              <a:gd name="T8" fmla="*/ 1132 w 3128"/>
              <a:gd name="T9" fmla="*/ 436 h 4060"/>
              <a:gd name="T10" fmla="*/ 0 w 3128"/>
              <a:gd name="T11" fmla="*/ 1386 h 4060"/>
              <a:gd name="T12" fmla="*/ 973 w 3128"/>
              <a:gd name="T13" fmla="*/ 4060 h 4060"/>
            </a:gdLst>
            <a:ahLst/>
            <a:cxnLst>
              <a:cxn ang="0">
                <a:pos x="T0" y="T1"/>
              </a:cxn>
              <a:cxn ang="0">
                <a:pos x="T2" y="T3"/>
              </a:cxn>
              <a:cxn ang="0">
                <a:pos x="T4" y="T5"/>
              </a:cxn>
              <a:cxn ang="0">
                <a:pos x="T6" y="T7"/>
              </a:cxn>
              <a:cxn ang="0">
                <a:pos x="T8" y="T9"/>
              </a:cxn>
              <a:cxn ang="0">
                <a:pos x="T10" y="T11"/>
              </a:cxn>
              <a:cxn ang="0">
                <a:pos x="T12" y="T13"/>
              </a:cxn>
            </a:cxnLst>
            <a:rect l="0" t="0" r="r" b="b"/>
            <a:pathLst>
              <a:path w="3128" h="4060">
                <a:moveTo>
                  <a:pt x="973" y="4060"/>
                </a:moveTo>
                <a:lnTo>
                  <a:pt x="3128" y="4060"/>
                </a:lnTo>
                <a:cubicBezTo>
                  <a:pt x="3123" y="3305"/>
                  <a:pt x="2988" y="2567"/>
                  <a:pt x="2727" y="1864"/>
                </a:cubicBezTo>
                <a:cubicBezTo>
                  <a:pt x="2475" y="1187"/>
                  <a:pt x="2113" y="560"/>
                  <a:pt x="1651" y="0"/>
                </a:cubicBezTo>
                <a:lnTo>
                  <a:pt x="1132" y="436"/>
                </a:lnTo>
                <a:lnTo>
                  <a:pt x="0" y="1386"/>
                </a:lnTo>
                <a:cubicBezTo>
                  <a:pt x="617" y="2139"/>
                  <a:pt x="962" y="3085"/>
                  <a:pt x="973" y="4060"/>
                </a:cubicBezTo>
                <a:close/>
              </a:path>
            </a:pathLst>
          </a:custGeom>
          <a:solidFill>
            <a:schemeClr val="accent2"/>
          </a:solidFill>
          <a:ln>
            <a:noFill/>
          </a:ln>
        </p:spPr>
        <p:txBody>
          <a:bodyPr vert="horz" wrap="square" lIns="45720" tIns="22860" rIns="45720" bIns="22860" numCol="1" anchor="t" anchorCtr="0" compatLnSpc="1">
            <a:prstTxWarp prst="textNoShape">
              <a:avLst/>
            </a:prstTxWarp>
          </a:bodyPr>
          <a:lstStyle/>
          <a:p>
            <a:endParaRPr lang="en-US" sz="900">
              <a:latin typeface="DM Sans" pitchFamily="2" charset="77"/>
            </a:endParaRPr>
          </a:p>
        </p:txBody>
      </p:sp>
      <p:sp>
        <p:nvSpPr>
          <p:cNvPr id="8" name="Freeform 9">
            <a:extLst>
              <a:ext uri="{FF2B5EF4-FFF2-40B4-BE49-F238E27FC236}">
                <a16:creationId xmlns:a16="http://schemas.microsoft.com/office/drawing/2014/main" id="{904B35B2-6DAC-0878-5E46-CF3B5881BF05}"/>
              </a:ext>
            </a:extLst>
          </p:cNvPr>
          <p:cNvSpPr>
            <a:spLocks/>
          </p:cNvSpPr>
          <p:nvPr/>
        </p:nvSpPr>
        <p:spPr bwMode="auto">
          <a:xfrm>
            <a:off x="2837815" y="3835242"/>
            <a:ext cx="1190625" cy="1540669"/>
          </a:xfrm>
          <a:custGeom>
            <a:avLst/>
            <a:gdLst>
              <a:gd name="T0" fmla="*/ 1114 w 3128"/>
              <a:gd name="T1" fmla="*/ 3609 h 4060"/>
              <a:gd name="T2" fmla="*/ 1651 w 3128"/>
              <a:gd name="T3" fmla="*/ 4060 h 4060"/>
              <a:gd name="T4" fmla="*/ 2727 w 3128"/>
              <a:gd name="T5" fmla="*/ 2196 h 4060"/>
              <a:gd name="T6" fmla="*/ 3128 w 3128"/>
              <a:gd name="T7" fmla="*/ 0 h 4060"/>
              <a:gd name="T8" fmla="*/ 973 w 3128"/>
              <a:gd name="T9" fmla="*/ 0 h 4060"/>
              <a:gd name="T10" fmla="*/ 0 w 3128"/>
              <a:gd name="T11" fmla="*/ 2674 h 4060"/>
              <a:gd name="T12" fmla="*/ 1114 w 3128"/>
              <a:gd name="T13" fmla="*/ 3609 h 4060"/>
            </a:gdLst>
            <a:ahLst/>
            <a:cxnLst>
              <a:cxn ang="0">
                <a:pos x="T0" y="T1"/>
              </a:cxn>
              <a:cxn ang="0">
                <a:pos x="T2" y="T3"/>
              </a:cxn>
              <a:cxn ang="0">
                <a:pos x="T4" y="T5"/>
              </a:cxn>
              <a:cxn ang="0">
                <a:pos x="T6" y="T7"/>
              </a:cxn>
              <a:cxn ang="0">
                <a:pos x="T8" y="T9"/>
              </a:cxn>
              <a:cxn ang="0">
                <a:pos x="T10" y="T11"/>
              </a:cxn>
              <a:cxn ang="0">
                <a:pos x="T12" y="T13"/>
              </a:cxn>
            </a:cxnLst>
            <a:rect l="0" t="0" r="r" b="b"/>
            <a:pathLst>
              <a:path w="3128" h="4060">
                <a:moveTo>
                  <a:pt x="1114" y="3609"/>
                </a:moveTo>
                <a:lnTo>
                  <a:pt x="1651" y="4060"/>
                </a:lnTo>
                <a:cubicBezTo>
                  <a:pt x="2113" y="3500"/>
                  <a:pt x="2475" y="2873"/>
                  <a:pt x="2727" y="2196"/>
                </a:cubicBezTo>
                <a:cubicBezTo>
                  <a:pt x="2988" y="1493"/>
                  <a:pt x="3123" y="755"/>
                  <a:pt x="3128" y="0"/>
                </a:cubicBezTo>
                <a:lnTo>
                  <a:pt x="973" y="0"/>
                </a:lnTo>
                <a:cubicBezTo>
                  <a:pt x="962" y="975"/>
                  <a:pt x="617" y="1921"/>
                  <a:pt x="0" y="2674"/>
                </a:cubicBezTo>
                <a:lnTo>
                  <a:pt x="1114" y="3609"/>
                </a:lnTo>
                <a:close/>
              </a:path>
            </a:pathLst>
          </a:custGeom>
          <a:solidFill>
            <a:schemeClr val="accent3"/>
          </a:solidFill>
          <a:ln>
            <a:noFill/>
          </a:ln>
        </p:spPr>
        <p:txBody>
          <a:bodyPr vert="horz" wrap="square" lIns="45720" tIns="22860" rIns="45720" bIns="22860" numCol="1" anchor="t" anchorCtr="0" compatLnSpc="1">
            <a:prstTxWarp prst="textNoShape">
              <a:avLst/>
            </a:prstTxWarp>
          </a:bodyPr>
          <a:lstStyle/>
          <a:p>
            <a:endParaRPr lang="en-US" sz="900">
              <a:latin typeface="DM Sans" pitchFamily="2" charset="77"/>
            </a:endParaRPr>
          </a:p>
        </p:txBody>
      </p:sp>
      <p:sp>
        <p:nvSpPr>
          <p:cNvPr id="9" name="Freeform 74">
            <a:extLst>
              <a:ext uri="{FF2B5EF4-FFF2-40B4-BE49-F238E27FC236}">
                <a16:creationId xmlns:a16="http://schemas.microsoft.com/office/drawing/2014/main" id="{FBC97868-F9AC-DFF4-C9DA-6C61FB75D353}"/>
              </a:ext>
            </a:extLst>
          </p:cNvPr>
          <p:cNvSpPr>
            <a:spLocks noEditPoints="1"/>
          </p:cNvSpPr>
          <p:nvPr/>
        </p:nvSpPr>
        <p:spPr bwMode="auto">
          <a:xfrm>
            <a:off x="251778" y="2506504"/>
            <a:ext cx="2625725" cy="2618582"/>
          </a:xfrm>
          <a:custGeom>
            <a:avLst/>
            <a:gdLst>
              <a:gd name="T0" fmla="*/ 3450 w 6900"/>
              <a:gd name="T1" fmla="*/ 6324 h 6899"/>
              <a:gd name="T2" fmla="*/ 575 w 6900"/>
              <a:gd name="T3" fmla="*/ 3449 h 6899"/>
              <a:gd name="T4" fmla="*/ 3450 w 6900"/>
              <a:gd name="T5" fmla="*/ 575 h 6899"/>
              <a:gd name="T6" fmla="*/ 6325 w 6900"/>
              <a:gd name="T7" fmla="*/ 3449 h 6899"/>
              <a:gd name="T8" fmla="*/ 3450 w 6900"/>
              <a:gd name="T9" fmla="*/ 6324 h 6899"/>
              <a:gd name="T10" fmla="*/ 3450 w 6900"/>
              <a:gd name="T11" fmla="*/ 0 h 6899"/>
              <a:gd name="T12" fmla="*/ 0 w 6900"/>
              <a:gd name="T13" fmla="*/ 3449 h 6899"/>
              <a:gd name="T14" fmla="*/ 3450 w 6900"/>
              <a:gd name="T15" fmla="*/ 6899 h 6899"/>
              <a:gd name="T16" fmla="*/ 6900 w 6900"/>
              <a:gd name="T17" fmla="*/ 3449 h 6899"/>
              <a:gd name="T18" fmla="*/ 3450 w 6900"/>
              <a:gd name="T19" fmla="*/ 0 h 68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00" h="6899">
                <a:moveTo>
                  <a:pt x="3450" y="6324"/>
                </a:moveTo>
                <a:cubicBezTo>
                  <a:pt x="1862" y="6324"/>
                  <a:pt x="575" y="5037"/>
                  <a:pt x="575" y="3449"/>
                </a:cubicBezTo>
                <a:cubicBezTo>
                  <a:pt x="575" y="1862"/>
                  <a:pt x="1862" y="575"/>
                  <a:pt x="3450" y="575"/>
                </a:cubicBezTo>
                <a:cubicBezTo>
                  <a:pt x="5038" y="575"/>
                  <a:pt x="6325" y="1862"/>
                  <a:pt x="6325" y="3449"/>
                </a:cubicBezTo>
                <a:cubicBezTo>
                  <a:pt x="6325" y="5037"/>
                  <a:pt x="5038" y="6324"/>
                  <a:pt x="3450" y="6324"/>
                </a:cubicBezTo>
                <a:close/>
                <a:moveTo>
                  <a:pt x="3450" y="0"/>
                </a:moveTo>
                <a:cubicBezTo>
                  <a:pt x="1545" y="0"/>
                  <a:pt x="0" y="1544"/>
                  <a:pt x="0" y="3449"/>
                </a:cubicBezTo>
                <a:cubicBezTo>
                  <a:pt x="0" y="5355"/>
                  <a:pt x="1545" y="6899"/>
                  <a:pt x="3450" y="6899"/>
                </a:cubicBezTo>
                <a:cubicBezTo>
                  <a:pt x="5355" y="6899"/>
                  <a:pt x="6900" y="5355"/>
                  <a:pt x="6900" y="3449"/>
                </a:cubicBezTo>
                <a:cubicBezTo>
                  <a:pt x="6900" y="1544"/>
                  <a:pt x="5355" y="0"/>
                  <a:pt x="3450" y="0"/>
                </a:cubicBezTo>
                <a:close/>
              </a:path>
            </a:pathLst>
          </a:custGeom>
          <a:solidFill>
            <a:schemeClr val="accent6"/>
          </a:solidFill>
          <a:ln>
            <a:noFill/>
          </a:ln>
        </p:spPr>
        <p:txBody>
          <a:bodyPr vert="horz" wrap="square" lIns="45720" tIns="22860" rIns="45720" bIns="22860" numCol="1" anchor="t" anchorCtr="0" compatLnSpc="1">
            <a:prstTxWarp prst="textNoShape">
              <a:avLst/>
            </a:prstTxWarp>
          </a:bodyPr>
          <a:lstStyle/>
          <a:p>
            <a:endParaRPr lang="en-US" sz="900">
              <a:latin typeface="DM Sans" pitchFamily="2" charset="77"/>
            </a:endParaRPr>
          </a:p>
        </p:txBody>
      </p:sp>
      <p:sp>
        <p:nvSpPr>
          <p:cNvPr id="10" name="Freeform 75">
            <a:extLst>
              <a:ext uri="{FF2B5EF4-FFF2-40B4-BE49-F238E27FC236}">
                <a16:creationId xmlns:a16="http://schemas.microsoft.com/office/drawing/2014/main" id="{B8582A9A-EB4F-5CC7-C1DF-9E4926F2AF51}"/>
              </a:ext>
            </a:extLst>
          </p:cNvPr>
          <p:cNvSpPr>
            <a:spLocks noEditPoints="1"/>
          </p:cNvSpPr>
          <p:nvPr/>
        </p:nvSpPr>
        <p:spPr bwMode="auto">
          <a:xfrm>
            <a:off x="689928" y="2943067"/>
            <a:ext cx="1750219" cy="1745457"/>
          </a:xfrm>
          <a:custGeom>
            <a:avLst/>
            <a:gdLst>
              <a:gd name="T0" fmla="*/ 2300 w 4600"/>
              <a:gd name="T1" fmla="*/ 4024 h 4599"/>
              <a:gd name="T2" fmla="*/ 575 w 4600"/>
              <a:gd name="T3" fmla="*/ 2299 h 4599"/>
              <a:gd name="T4" fmla="*/ 2300 w 4600"/>
              <a:gd name="T5" fmla="*/ 575 h 4599"/>
              <a:gd name="T6" fmla="*/ 4025 w 4600"/>
              <a:gd name="T7" fmla="*/ 2299 h 4599"/>
              <a:gd name="T8" fmla="*/ 2300 w 4600"/>
              <a:gd name="T9" fmla="*/ 4024 h 4599"/>
              <a:gd name="T10" fmla="*/ 2300 w 4600"/>
              <a:gd name="T11" fmla="*/ 0 h 4599"/>
              <a:gd name="T12" fmla="*/ 0 w 4600"/>
              <a:gd name="T13" fmla="*/ 2299 h 4599"/>
              <a:gd name="T14" fmla="*/ 2300 w 4600"/>
              <a:gd name="T15" fmla="*/ 4599 h 4599"/>
              <a:gd name="T16" fmla="*/ 4600 w 4600"/>
              <a:gd name="T17" fmla="*/ 2299 h 4599"/>
              <a:gd name="T18" fmla="*/ 2300 w 4600"/>
              <a:gd name="T19" fmla="*/ 0 h 45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00" h="4599">
                <a:moveTo>
                  <a:pt x="2300" y="4024"/>
                </a:moveTo>
                <a:cubicBezTo>
                  <a:pt x="1347" y="4024"/>
                  <a:pt x="575" y="3252"/>
                  <a:pt x="575" y="2299"/>
                </a:cubicBezTo>
                <a:cubicBezTo>
                  <a:pt x="575" y="1347"/>
                  <a:pt x="1347" y="575"/>
                  <a:pt x="2300" y="575"/>
                </a:cubicBezTo>
                <a:cubicBezTo>
                  <a:pt x="3252" y="575"/>
                  <a:pt x="4025" y="1347"/>
                  <a:pt x="4025" y="2299"/>
                </a:cubicBezTo>
                <a:cubicBezTo>
                  <a:pt x="4025" y="3252"/>
                  <a:pt x="3252" y="4024"/>
                  <a:pt x="2300" y="4024"/>
                </a:cubicBezTo>
                <a:close/>
                <a:moveTo>
                  <a:pt x="2300" y="0"/>
                </a:moveTo>
                <a:cubicBezTo>
                  <a:pt x="1030" y="0"/>
                  <a:pt x="0" y="1029"/>
                  <a:pt x="0" y="2299"/>
                </a:cubicBezTo>
                <a:cubicBezTo>
                  <a:pt x="0" y="3570"/>
                  <a:pt x="1030" y="4599"/>
                  <a:pt x="2300" y="4599"/>
                </a:cubicBezTo>
                <a:cubicBezTo>
                  <a:pt x="3570" y="4599"/>
                  <a:pt x="4600" y="3570"/>
                  <a:pt x="4600" y="2299"/>
                </a:cubicBezTo>
                <a:cubicBezTo>
                  <a:pt x="4600" y="1029"/>
                  <a:pt x="3570" y="0"/>
                  <a:pt x="2300" y="0"/>
                </a:cubicBezTo>
                <a:close/>
              </a:path>
            </a:pathLst>
          </a:custGeom>
          <a:solidFill>
            <a:schemeClr val="accent6"/>
          </a:solidFill>
          <a:ln>
            <a:noFill/>
          </a:ln>
        </p:spPr>
        <p:txBody>
          <a:bodyPr vert="horz" wrap="square" lIns="45720" tIns="22860" rIns="45720" bIns="22860" numCol="1" anchor="t" anchorCtr="0" compatLnSpc="1">
            <a:prstTxWarp prst="textNoShape">
              <a:avLst/>
            </a:prstTxWarp>
          </a:bodyPr>
          <a:lstStyle/>
          <a:p>
            <a:endParaRPr lang="en-US" sz="900">
              <a:latin typeface="DM Sans" pitchFamily="2" charset="77"/>
            </a:endParaRPr>
          </a:p>
        </p:txBody>
      </p:sp>
      <p:sp>
        <p:nvSpPr>
          <p:cNvPr id="11" name="Oval 76">
            <a:extLst>
              <a:ext uri="{FF2B5EF4-FFF2-40B4-BE49-F238E27FC236}">
                <a16:creationId xmlns:a16="http://schemas.microsoft.com/office/drawing/2014/main" id="{47B84C98-CBA2-38E3-0185-5F407D640A08}"/>
              </a:ext>
            </a:extLst>
          </p:cNvPr>
          <p:cNvSpPr>
            <a:spLocks noChangeArrowheads="1"/>
          </p:cNvSpPr>
          <p:nvPr/>
        </p:nvSpPr>
        <p:spPr bwMode="auto">
          <a:xfrm>
            <a:off x="1127284" y="3379629"/>
            <a:ext cx="875507" cy="872332"/>
          </a:xfrm>
          <a:prstGeom prst="ellipse">
            <a:avLst/>
          </a:prstGeom>
          <a:solidFill>
            <a:schemeClr val="accent6"/>
          </a:solidFill>
          <a:ln>
            <a:noFill/>
          </a:ln>
        </p:spPr>
        <p:txBody>
          <a:bodyPr vert="horz" wrap="square" lIns="45720" tIns="22860" rIns="45720" bIns="22860" numCol="1" anchor="t" anchorCtr="0" compatLnSpc="1">
            <a:prstTxWarp prst="textNoShape">
              <a:avLst/>
            </a:prstTxWarp>
          </a:bodyPr>
          <a:lstStyle/>
          <a:p>
            <a:endParaRPr lang="en-US" sz="900">
              <a:latin typeface="DM Sans" pitchFamily="2" charset="77"/>
            </a:endParaRPr>
          </a:p>
        </p:txBody>
      </p:sp>
      <p:sp>
        <p:nvSpPr>
          <p:cNvPr id="12" name="Freeform 77">
            <a:extLst>
              <a:ext uri="{FF2B5EF4-FFF2-40B4-BE49-F238E27FC236}">
                <a16:creationId xmlns:a16="http://schemas.microsoft.com/office/drawing/2014/main" id="{C31E27A6-66CF-6115-D254-9774153CE25C}"/>
              </a:ext>
            </a:extLst>
          </p:cNvPr>
          <p:cNvSpPr>
            <a:spLocks noEditPoints="1"/>
          </p:cNvSpPr>
          <p:nvPr/>
        </p:nvSpPr>
        <p:spPr bwMode="auto">
          <a:xfrm>
            <a:off x="2356803" y="1880236"/>
            <a:ext cx="449263" cy="365919"/>
          </a:xfrm>
          <a:custGeom>
            <a:avLst/>
            <a:gdLst>
              <a:gd name="T0" fmla="*/ 483 w 1180"/>
              <a:gd name="T1" fmla="*/ 911 h 965"/>
              <a:gd name="T2" fmla="*/ 376 w 1180"/>
              <a:gd name="T3" fmla="*/ 911 h 965"/>
              <a:gd name="T4" fmla="*/ 376 w 1180"/>
              <a:gd name="T5" fmla="*/ 161 h 965"/>
              <a:gd name="T6" fmla="*/ 483 w 1180"/>
              <a:gd name="T7" fmla="*/ 161 h 965"/>
              <a:gd name="T8" fmla="*/ 483 w 1180"/>
              <a:gd name="T9" fmla="*/ 911 h 965"/>
              <a:gd name="T10" fmla="*/ 510 w 1180"/>
              <a:gd name="T11" fmla="*/ 107 h 965"/>
              <a:gd name="T12" fmla="*/ 349 w 1180"/>
              <a:gd name="T13" fmla="*/ 107 h 965"/>
              <a:gd name="T14" fmla="*/ 322 w 1180"/>
              <a:gd name="T15" fmla="*/ 134 h 965"/>
              <a:gd name="T16" fmla="*/ 322 w 1180"/>
              <a:gd name="T17" fmla="*/ 938 h 965"/>
              <a:gd name="T18" fmla="*/ 349 w 1180"/>
              <a:gd name="T19" fmla="*/ 965 h 965"/>
              <a:gd name="T20" fmla="*/ 510 w 1180"/>
              <a:gd name="T21" fmla="*/ 965 h 965"/>
              <a:gd name="T22" fmla="*/ 536 w 1180"/>
              <a:gd name="T23" fmla="*/ 938 h 965"/>
              <a:gd name="T24" fmla="*/ 536 w 1180"/>
              <a:gd name="T25" fmla="*/ 134 h 965"/>
              <a:gd name="T26" fmla="*/ 510 w 1180"/>
              <a:gd name="T27" fmla="*/ 107 h 965"/>
              <a:gd name="T28" fmla="*/ 1126 w 1180"/>
              <a:gd name="T29" fmla="*/ 911 h 965"/>
              <a:gd name="T30" fmla="*/ 1019 w 1180"/>
              <a:gd name="T31" fmla="*/ 911 h 965"/>
              <a:gd name="T32" fmla="*/ 1019 w 1180"/>
              <a:gd name="T33" fmla="*/ 54 h 965"/>
              <a:gd name="T34" fmla="*/ 1126 w 1180"/>
              <a:gd name="T35" fmla="*/ 54 h 965"/>
              <a:gd name="T36" fmla="*/ 1126 w 1180"/>
              <a:gd name="T37" fmla="*/ 911 h 965"/>
              <a:gd name="T38" fmla="*/ 1153 w 1180"/>
              <a:gd name="T39" fmla="*/ 0 h 965"/>
              <a:gd name="T40" fmla="*/ 992 w 1180"/>
              <a:gd name="T41" fmla="*/ 0 h 965"/>
              <a:gd name="T42" fmla="*/ 965 w 1180"/>
              <a:gd name="T43" fmla="*/ 27 h 965"/>
              <a:gd name="T44" fmla="*/ 965 w 1180"/>
              <a:gd name="T45" fmla="*/ 938 h 965"/>
              <a:gd name="T46" fmla="*/ 992 w 1180"/>
              <a:gd name="T47" fmla="*/ 965 h 965"/>
              <a:gd name="T48" fmla="*/ 1153 w 1180"/>
              <a:gd name="T49" fmla="*/ 965 h 965"/>
              <a:gd name="T50" fmla="*/ 1180 w 1180"/>
              <a:gd name="T51" fmla="*/ 938 h 965"/>
              <a:gd name="T52" fmla="*/ 1180 w 1180"/>
              <a:gd name="T53" fmla="*/ 27 h 965"/>
              <a:gd name="T54" fmla="*/ 1153 w 1180"/>
              <a:gd name="T55" fmla="*/ 0 h 965"/>
              <a:gd name="T56" fmla="*/ 804 w 1180"/>
              <a:gd name="T57" fmla="*/ 911 h 965"/>
              <a:gd name="T58" fmla="*/ 697 w 1180"/>
              <a:gd name="T59" fmla="*/ 911 h 965"/>
              <a:gd name="T60" fmla="*/ 697 w 1180"/>
              <a:gd name="T61" fmla="*/ 482 h 965"/>
              <a:gd name="T62" fmla="*/ 804 w 1180"/>
              <a:gd name="T63" fmla="*/ 482 h 965"/>
              <a:gd name="T64" fmla="*/ 804 w 1180"/>
              <a:gd name="T65" fmla="*/ 911 h 965"/>
              <a:gd name="T66" fmla="*/ 831 w 1180"/>
              <a:gd name="T67" fmla="*/ 429 h 965"/>
              <a:gd name="T68" fmla="*/ 670 w 1180"/>
              <a:gd name="T69" fmla="*/ 429 h 965"/>
              <a:gd name="T70" fmla="*/ 644 w 1180"/>
              <a:gd name="T71" fmla="*/ 455 h 965"/>
              <a:gd name="T72" fmla="*/ 644 w 1180"/>
              <a:gd name="T73" fmla="*/ 938 h 965"/>
              <a:gd name="T74" fmla="*/ 670 w 1180"/>
              <a:gd name="T75" fmla="*/ 965 h 965"/>
              <a:gd name="T76" fmla="*/ 831 w 1180"/>
              <a:gd name="T77" fmla="*/ 965 h 965"/>
              <a:gd name="T78" fmla="*/ 858 w 1180"/>
              <a:gd name="T79" fmla="*/ 938 h 965"/>
              <a:gd name="T80" fmla="*/ 858 w 1180"/>
              <a:gd name="T81" fmla="*/ 455 h 965"/>
              <a:gd name="T82" fmla="*/ 831 w 1180"/>
              <a:gd name="T83" fmla="*/ 429 h 965"/>
              <a:gd name="T84" fmla="*/ 161 w 1180"/>
              <a:gd name="T85" fmla="*/ 911 h 965"/>
              <a:gd name="T86" fmla="*/ 54 w 1180"/>
              <a:gd name="T87" fmla="*/ 911 h 965"/>
              <a:gd name="T88" fmla="*/ 54 w 1180"/>
              <a:gd name="T89" fmla="*/ 643 h 965"/>
              <a:gd name="T90" fmla="*/ 161 w 1180"/>
              <a:gd name="T91" fmla="*/ 643 h 965"/>
              <a:gd name="T92" fmla="*/ 161 w 1180"/>
              <a:gd name="T93" fmla="*/ 911 h 965"/>
              <a:gd name="T94" fmla="*/ 188 w 1180"/>
              <a:gd name="T95" fmla="*/ 589 h 965"/>
              <a:gd name="T96" fmla="*/ 27 w 1180"/>
              <a:gd name="T97" fmla="*/ 589 h 965"/>
              <a:gd name="T98" fmla="*/ 0 w 1180"/>
              <a:gd name="T99" fmla="*/ 616 h 965"/>
              <a:gd name="T100" fmla="*/ 0 w 1180"/>
              <a:gd name="T101" fmla="*/ 938 h 965"/>
              <a:gd name="T102" fmla="*/ 27 w 1180"/>
              <a:gd name="T103" fmla="*/ 965 h 965"/>
              <a:gd name="T104" fmla="*/ 188 w 1180"/>
              <a:gd name="T105" fmla="*/ 965 h 965"/>
              <a:gd name="T106" fmla="*/ 215 w 1180"/>
              <a:gd name="T107" fmla="*/ 938 h 965"/>
              <a:gd name="T108" fmla="*/ 215 w 1180"/>
              <a:gd name="T109" fmla="*/ 616 h 965"/>
              <a:gd name="T110" fmla="*/ 188 w 1180"/>
              <a:gd name="T111" fmla="*/ 589 h 9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80" h="965">
                <a:moveTo>
                  <a:pt x="483" y="911"/>
                </a:moveTo>
                <a:lnTo>
                  <a:pt x="376" y="911"/>
                </a:lnTo>
                <a:lnTo>
                  <a:pt x="376" y="161"/>
                </a:lnTo>
                <a:lnTo>
                  <a:pt x="483" y="161"/>
                </a:lnTo>
                <a:lnTo>
                  <a:pt x="483" y="911"/>
                </a:lnTo>
                <a:close/>
                <a:moveTo>
                  <a:pt x="510" y="107"/>
                </a:moveTo>
                <a:lnTo>
                  <a:pt x="349" y="107"/>
                </a:lnTo>
                <a:cubicBezTo>
                  <a:pt x="334" y="107"/>
                  <a:pt x="322" y="119"/>
                  <a:pt x="322" y="134"/>
                </a:cubicBezTo>
                <a:lnTo>
                  <a:pt x="322" y="938"/>
                </a:lnTo>
                <a:cubicBezTo>
                  <a:pt x="322" y="953"/>
                  <a:pt x="334" y="965"/>
                  <a:pt x="349" y="965"/>
                </a:cubicBezTo>
                <a:lnTo>
                  <a:pt x="510" y="965"/>
                </a:lnTo>
                <a:cubicBezTo>
                  <a:pt x="524" y="965"/>
                  <a:pt x="536" y="953"/>
                  <a:pt x="536" y="938"/>
                </a:cubicBezTo>
                <a:lnTo>
                  <a:pt x="536" y="134"/>
                </a:lnTo>
                <a:cubicBezTo>
                  <a:pt x="536" y="119"/>
                  <a:pt x="524" y="107"/>
                  <a:pt x="510" y="107"/>
                </a:cubicBezTo>
                <a:moveTo>
                  <a:pt x="1126" y="911"/>
                </a:moveTo>
                <a:lnTo>
                  <a:pt x="1019" y="911"/>
                </a:lnTo>
                <a:lnTo>
                  <a:pt x="1019" y="54"/>
                </a:lnTo>
                <a:lnTo>
                  <a:pt x="1126" y="54"/>
                </a:lnTo>
                <a:lnTo>
                  <a:pt x="1126" y="911"/>
                </a:lnTo>
                <a:close/>
                <a:moveTo>
                  <a:pt x="1153" y="0"/>
                </a:moveTo>
                <a:lnTo>
                  <a:pt x="992" y="0"/>
                </a:lnTo>
                <a:cubicBezTo>
                  <a:pt x="977" y="0"/>
                  <a:pt x="965" y="12"/>
                  <a:pt x="965" y="27"/>
                </a:cubicBezTo>
                <a:lnTo>
                  <a:pt x="965" y="938"/>
                </a:lnTo>
                <a:cubicBezTo>
                  <a:pt x="965" y="953"/>
                  <a:pt x="977" y="965"/>
                  <a:pt x="992" y="965"/>
                </a:cubicBezTo>
                <a:lnTo>
                  <a:pt x="1153" y="965"/>
                </a:lnTo>
                <a:cubicBezTo>
                  <a:pt x="1168" y="965"/>
                  <a:pt x="1180" y="953"/>
                  <a:pt x="1180" y="938"/>
                </a:cubicBezTo>
                <a:lnTo>
                  <a:pt x="1180" y="27"/>
                </a:lnTo>
                <a:cubicBezTo>
                  <a:pt x="1180" y="12"/>
                  <a:pt x="1168" y="0"/>
                  <a:pt x="1153" y="0"/>
                </a:cubicBezTo>
                <a:close/>
                <a:moveTo>
                  <a:pt x="804" y="911"/>
                </a:moveTo>
                <a:lnTo>
                  <a:pt x="697" y="911"/>
                </a:lnTo>
                <a:lnTo>
                  <a:pt x="697" y="482"/>
                </a:lnTo>
                <a:lnTo>
                  <a:pt x="804" y="482"/>
                </a:lnTo>
                <a:lnTo>
                  <a:pt x="804" y="911"/>
                </a:lnTo>
                <a:close/>
                <a:moveTo>
                  <a:pt x="831" y="429"/>
                </a:moveTo>
                <a:lnTo>
                  <a:pt x="670" y="429"/>
                </a:lnTo>
                <a:cubicBezTo>
                  <a:pt x="656" y="429"/>
                  <a:pt x="644" y="441"/>
                  <a:pt x="644" y="455"/>
                </a:cubicBezTo>
                <a:lnTo>
                  <a:pt x="644" y="938"/>
                </a:lnTo>
                <a:cubicBezTo>
                  <a:pt x="644" y="953"/>
                  <a:pt x="656" y="965"/>
                  <a:pt x="670" y="965"/>
                </a:cubicBezTo>
                <a:lnTo>
                  <a:pt x="831" y="965"/>
                </a:lnTo>
                <a:cubicBezTo>
                  <a:pt x="846" y="965"/>
                  <a:pt x="858" y="953"/>
                  <a:pt x="858" y="938"/>
                </a:cubicBezTo>
                <a:lnTo>
                  <a:pt x="858" y="455"/>
                </a:lnTo>
                <a:cubicBezTo>
                  <a:pt x="858" y="441"/>
                  <a:pt x="846" y="429"/>
                  <a:pt x="831" y="429"/>
                </a:cubicBezTo>
                <a:close/>
                <a:moveTo>
                  <a:pt x="161" y="911"/>
                </a:moveTo>
                <a:lnTo>
                  <a:pt x="54" y="911"/>
                </a:lnTo>
                <a:lnTo>
                  <a:pt x="54" y="643"/>
                </a:lnTo>
                <a:lnTo>
                  <a:pt x="161" y="643"/>
                </a:lnTo>
                <a:lnTo>
                  <a:pt x="161" y="911"/>
                </a:lnTo>
                <a:close/>
                <a:moveTo>
                  <a:pt x="188" y="589"/>
                </a:moveTo>
                <a:lnTo>
                  <a:pt x="27" y="589"/>
                </a:lnTo>
                <a:cubicBezTo>
                  <a:pt x="13" y="589"/>
                  <a:pt x="0" y="601"/>
                  <a:pt x="0" y="616"/>
                </a:cubicBezTo>
                <a:lnTo>
                  <a:pt x="0" y="938"/>
                </a:lnTo>
                <a:cubicBezTo>
                  <a:pt x="0" y="953"/>
                  <a:pt x="13" y="965"/>
                  <a:pt x="27" y="965"/>
                </a:cubicBezTo>
                <a:lnTo>
                  <a:pt x="188" y="965"/>
                </a:lnTo>
                <a:cubicBezTo>
                  <a:pt x="203" y="965"/>
                  <a:pt x="215" y="953"/>
                  <a:pt x="215" y="938"/>
                </a:cubicBezTo>
                <a:lnTo>
                  <a:pt x="215" y="616"/>
                </a:lnTo>
                <a:cubicBezTo>
                  <a:pt x="215" y="601"/>
                  <a:pt x="203" y="589"/>
                  <a:pt x="188" y="589"/>
                </a:cubicBezTo>
              </a:path>
            </a:pathLst>
          </a:custGeom>
          <a:solidFill>
            <a:schemeClr val="bg1"/>
          </a:solidFill>
          <a:ln>
            <a:noFill/>
          </a:ln>
        </p:spPr>
        <p:txBody>
          <a:bodyPr vert="horz" wrap="square" lIns="45720" tIns="22860" rIns="45720" bIns="22860" numCol="1" anchor="t" anchorCtr="0" compatLnSpc="1">
            <a:prstTxWarp prst="textNoShape">
              <a:avLst/>
            </a:prstTxWarp>
          </a:bodyPr>
          <a:lstStyle/>
          <a:p>
            <a:endParaRPr lang="en-US" sz="900">
              <a:latin typeface="DM Sans" pitchFamily="2" charset="77"/>
            </a:endParaRPr>
          </a:p>
        </p:txBody>
      </p:sp>
      <p:sp>
        <p:nvSpPr>
          <p:cNvPr id="13" name="Freeform 78">
            <a:extLst>
              <a:ext uri="{FF2B5EF4-FFF2-40B4-BE49-F238E27FC236}">
                <a16:creationId xmlns:a16="http://schemas.microsoft.com/office/drawing/2014/main" id="{5DC4165C-E9AC-5944-43D6-9E07759F3017}"/>
              </a:ext>
            </a:extLst>
          </p:cNvPr>
          <p:cNvSpPr>
            <a:spLocks noEditPoints="1"/>
          </p:cNvSpPr>
          <p:nvPr/>
        </p:nvSpPr>
        <p:spPr bwMode="auto">
          <a:xfrm>
            <a:off x="3285490" y="2945448"/>
            <a:ext cx="448469" cy="447675"/>
          </a:xfrm>
          <a:custGeom>
            <a:avLst/>
            <a:gdLst>
              <a:gd name="T0" fmla="*/ 670 w 1179"/>
              <a:gd name="T1" fmla="*/ 1083 h 1179"/>
              <a:gd name="T2" fmla="*/ 513 w 1179"/>
              <a:gd name="T3" fmla="*/ 703 h 1179"/>
              <a:gd name="T4" fmla="*/ 1072 w 1179"/>
              <a:gd name="T5" fmla="*/ 144 h 1179"/>
              <a:gd name="T6" fmla="*/ 670 w 1179"/>
              <a:gd name="T7" fmla="*/ 1083 h 1179"/>
              <a:gd name="T8" fmla="*/ 95 w 1179"/>
              <a:gd name="T9" fmla="*/ 509 h 1179"/>
              <a:gd name="T10" fmla="*/ 1035 w 1179"/>
              <a:gd name="T11" fmla="*/ 106 h 1179"/>
              <a:gd name="T12" fmla="*/ 476 w 1179"/>
              <a:gd name="T13" fmla="*/ 665 h 1179"/>
              <a:gd name="T14" fmla="*/ 95 w 1179"/>
              <a:gd name="T15" fmla="*/ 509 h 1179"/>
              <a:gd name="T16" fmla="*/ 1179 w 1179"/>
              <a:gd name="T17" fmla="*/ 27 h 1179"/>
              <a:gd name="T18" fmla="*/ 1152 w 1179"/>
              <a:gd name="T19" fmla="*/ 0 h 1179"/>
              <a:gd name="T20" fmla="*/ 1140 w 1179"/>
              <a:gd name="T21" fmla="*/ 3 h 1179"/>
              <a:gd name="T22" fmla="*/ 1140 w 1179"/>
              <a:gd name="T23" fmla="*/ 3 h 1179"/>
              <a:gd name="T24" fmla="*/ 16 w 1179"/>
              <a:gd name="T25" fmla="*/ 484 h 1179"/>
              <a:gd name="T26" fmla="*/ 16 w 1179"/>
              <a:gd name="T27" fmla="*/ 485 h 1179"/>
              <a:gd name="T28" fmla="*/ 15 w 1179"/>
              <a:gd name="T29" fmla="*/ 485 h 1179"/>
              <a:gd name="T30" fmla="*/ 15 w 1179"/>
              <a:gd name="T31" fmla="*/ 485 h 1179"/>
              <a:gd name="T32" fmla="*/ 0 w 1179"/>
              <a:gd name="T33" fmla="*/ 509 h 1179"/>
              <a:gd name="T34" fmla="*/ 19 w 1179"/>
              <a:gd name="T35" fmla="*/ 535 h 1179"/>
              <a:gd name="T36" fmla="*/ 19 w 1179"/>
              <a:gd name="T37" fmla="*/ 535 h 1179"/>
              <a:gd name="T38" fmla="*/ 462 w 1179"/>
              <a:gd name="T39" fmla="*/ 717 h 1179"/>
              <a:gd name="T40" fmla="*/ 644 w 1179"/>
              <a:gd name="T41" fmla="*/ 1160 h 1179"/>
              <a:gd name="T42" fmla="*/ 644 w 1179"/>
              <a:gd name="T43" fmla="*/ 1160 h 1179"/>
              <a:gd name="T44" fmla="*/ 670 w 1179"/>
              <a:gd name="T45" fmla="*/ 1179 h 1179"/>
              <a:gd name="T46" fmla="*/ 694 w 1179"/>
              <a:gd name="T47" fmla="*/ 1164 h 1179"/>
              <a:gd name="T48" fmla="*/ 694 w 1179"/>
              <a:gd name="T49" fmla="*/ 1164 h 1179"/>
              <a:gd name="T50" fmla="*/ 694 w 1179"/>
              <a:gd name="T51" fmla="*/ 1163 h 1179"/>
              <a:gd name="T52" fmla="*/ 694 w 1179"/>
              <a:gd name="T53" fmla="*/ 1163 h 1179"/>
              <a:gd name="T54" fmla="*/ 1176 w 1179"/>
              <a:gd name="T55" fmla="*/ 38 h 1179"/>
              <a:gd name="T56" fmla="*/ 1176 w 1179"/>
              <a:gd name="T57" fmla="*/ 38 h 1179"/>
              <a:gd name="T58" fmla="*/ 1179 w 1179"/>
              <a:gd name="T59" fmla="*/ 27 h 1179"/>
              <a:gd name="T60" fmla="*/ 428 w 1179"/>
              <a:gd name="T61" fmla="*/ 884 h 1179"/>
              <a:gd name="T62" fmla="*/ 409 w 1179"/>
              <a:gd name="T63" fmla="*/ 892 h 1179"/>
              <a:gd name="T64" fmla="*/ 329 w 1179"/>
              <a:gd name="T65" fmla="*/ 973 h 1179"/>
              <a:gd name="T66" fmla="*/ 321 w 1179"/>
              <a:gd name="T67" fmla="*/ 992 h 1179"/>
              <a:gd name="T68" fmla="*/ 348 w 1179"/>
              <a:gd name="T69" fmla="*/ 1018 h 1179"/>
              <a:gd name="T70" fmla="*/ 367 w 1179"/>
              <a:gd name="T71" fmla="*/ 1010 h 1179"/>
              <a:gd name="T72" fmla="*/ 447 w 1179"/>
              <a:gd name="T73" fmla="*/ 930 h 1179"/>
              <a:gd name="T74" fmla="*/ 455 w 1179"/>
              <a:gd name="T75" fmla="*/ 911 h 1179"/>
              <a:gd name="T76" fmla="*/ 428 w 1179"/>
              <a:gd name="T77" fmla="*/ 884 h 1179"/>
              <a:gd name="T78" fmla="*/ 260 w 1179"/>
              <a:gd name="T79" fmla="*/ 796 h 1179"/>
              <a:gd name="T80" fmla="*/ 287 w 1179"/>
              <a:gd name="T81" fmla="*/ 769 h 1179"/>
              <a:gd name="T82" fmla="*/ 294 w 1179"/>
              <a:gd name="T83" fmla="*/ 750 h 1179"/>
              <a:gd name="T84" fmla="*/ 268 w 1179"/>
              <a:gd name="T85" fmla="*/ 724 h 1179"/>
              <a:gd name="T86" fmla="*/ 249 w 1179"/>
              <a:gd name="T87" fmla="*/ 731 h 1179"/>
              <a:gd name="T88" fmla="*/ 222 w 1179"/>
              <a:gd name="T89" fmla="*/ 758 h 1179"/>
              <a:gd name="T90" fmla="*/ 214 w 1179"/>
              <a:gd name="T91" fmla="*/ 777 h 1179"/>
              <a:gd name="T92" fmla="*/ 241 w 1179"/>
              <a:gd name="T93" fmla="*/ 804 h 1179"/>
              <a:gd name="T94" fmla="*/ 260 w 1179"/>
              <a:gd name="T95" fmla="*/ 796 h 1179"/>
              <a:gd name="T96" fmla="*/ 428 w 1179"/>
              <a:gd name="T97" fmla="*/ 777 h 1179"/>
              <a:gd name="T98" fmla="*/ 402 w 1179"/>
              <a:gd name="T99" fmla="*/ 750 h 1179"/>
              <a:gd name="T100" fmla="*/ 383 w 1179"/>
              <a:gd name="T101" fmla="*/ 758 h 1179"/>
              <a:gd name="T102" fmla="*/ 115 w 1179"/>
              <a:gd name="T103" fmla="*/ 1026 h 1179"/>
              <a:gd name="T104" fmla="*/ 107 w 1179"/>
              <a:gd name="T105" fmla="*/ 1045 h 1179"/>
              <a:gd name="T106" fmla="*/ 134 w 1179"/>
              <a:gd name="T107" fmla="*/ 1072 h 1179"/>
              <a:gd name="T108" fmla="*/ 153 w 1179"/>
              <a:gd name="T109" fmla="*/ 1064 h 1179"/>
              <a:gd name="T110" fmla="*/ 421 w 1179"/>
              <a:gd name="T111" fmla="*/ 796 h 1179"/>
              <a:gd name="T112" fmla="*/ 428 w 1179"/>
              <a:gd name="T113" fmla="*/ 777 h 1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179" h="1179">
                <a:moveTo>
                  <a:pt x="670" y="1083"/>
                </a:moveTo>
                <a:lnTo>
                  <a:pt x="513" y="703"/>
                </a:lnTo>
                <a:lnTo>
                  <a:pt x="1072" y="144"/>
                </a:lnTo>
                <a:lnTo>
                  <a:pt x="670" y="1083"/>
                </a:lnTo>
                <a:close/>
                <a:moveTo>
                  <a:pt x="95" y="509"/>
                </a:moveTo>
                <a:lnTo>
                  <a:pt x="1035" y="106"/>
                </a:lnTo>
                <a:lnTo>
                  <a:pt x="476" y="665"/>
                </a:lnTo>
                <a:lnTo>
                  <a:pt x="95" y="509"/>
                </a:lnTo>
                <a:close/>
                <a:moveTo>
                  <a:pt x="1179" y="27"/>
                </a:moveTo>
                <a:cubicBezTo>
                  <a:pt x="1179" y="12"/>
                  <a:pt x="1167" y="0"/>
                  <a:pt x="1152" y="0"/>
                </a:cubicBezTo>
                <a:cubicBezTo>
                  <a:pt x="1148" y="0"/>
                  <a:pt x="1144" y="1"/>
                  <a:pt x="1140" y="3"/>
                </a:cubicBezTo>
                <a:lnTo>
                  <a:pt x="1140" y="3"/>
                </a:lnTo>
                <a:lnTo>
                  <a:pt x="16" y="484"/>
                </a:lnTo>
                <a:cubicBezTo>
                  <a:pt x="16" y="485"/>
                  <a:pt x="16" y="485"/>
                  <a:pt x="16" y="485"/>
                </a:cubicBezTo>
                <a:lnTo>
                  <a:pt x="15" y="485"/>
                </a:lnTo>
                <a:lnTo>
                  <a:pt x="15" y="485"/>
                </a:lnTo>
                <a:cubicBezTo>
                  <a:pt x="6" y="489"/>
                  <a:pt x="0" y="499"/>
                  <a:pt x="0" y="509"/>
                </a:cubicBezTo>
                <a:cubicBezTo>
                  <a:pt x="0" y="521"/>
                  <a:pt x="8" y="531"/>
                  <a:pt x="19" y="535"/>
                </a:cubicBezTo>
                <a:lnTo>
                  <a:pt x="19" y="535"/>
                </a:lnTo>
                <a:lnTo>
                  <a:pt x="462" y="717"/>
                </a:lnTo>
                <a:lnTo>
                  <a:pt x="644" y="1160"/>
                </a:lnTo>
                <a:lnTo>
                  <a:pt x="644" y="1160"/>
                </a:lnTo>
                <a:cubicBezTo>
                  <a:pt x="647" y="1171"/>
                  <a:pt x="657" y="1179"/>
                  <a:pt x="670" y="1179"/>
                </a:cubicBezTo>
                <a:cubicBezTo>
                  <a:pt x="680" y="1179"/>
                  <a:pt x="689" y="1173"/>
                  <a:pt x="694" y="1164"/>
                </a:cubicBezTo>
                <a:lnTo>
                  <a:pt x="694" y="1164"/>
                </a:lnTo>
                <a:lnTo>
                  <a:pt x="694" y="1163"/>
                </a:lnTo>
                <a:cubicBezTo>
                  <a:pt x="694" y="1163"/>
                  <a:pt x="694" y="1163"/>
                  <a:pt x="694" y="1163"/>
                </a:cubicBezTo>
                <a:lnTo>
                  <a:pt x="1176" y="38"/>
                </a:lnTo>
                <a:lnTo>
                  <a:pt x="1176" y="38"/>
                </a:lnTo>
                <a:cubicBezTo>
                  <a:pt x="1177" y="35"/>
                  <a:pt x="1179" y="31"/>
                  <a:pt x="1179" y="27"/>
                </a:cubicBezTo>
                <a:close/>
                <a:moveTo>
                  <a:pt x="428" y="884"/>
                </a:moveTo>
                <a:cubicBezTo>
                  <a:pt x="421" y="884"/>
                  <a:pt x="414" y="887"/>
                  <a:pt x="409" y="892"/>
                </a:cubicBezTo>
                <a:lnTo>
                  <a:pt x="329" y="973"/>
                </a:lnTo>
                <a:cubicBezTo>
                  <a:pt x="324" y="977"/>
                  <a:pt x="321" y="984"/>
                  <a:pt x="321" y="992"/>
                </a:cubicBezTo>
                <a:cubicBezTo>
                  <a:pt x="321" y="1006"/>
                  <a:pt x="333" y="1018"/>
                  <a:pt x="348" y="1018"/>
                </a:cubicBezTo>
                <a:cubicBezTo>
                  <a:pt x="355" y="1018"/>
                  <a:pt x="362" y="1015"/>
                  <a:pt x="367" y="1010"/>
                </a:cubicBezTo>
                <a:lnTo>
                  <a:pt x="447" y="930"/>
                </a:lnTo>
                <a:cubicBezTo>
                  <a:pt x="452" y="925"/>
                  <a:pt x="455" y="919"/>
                  <a:pt x="455" y="911"/>
                </a:cubicBezTo>
                <a:cubicBezTo>
                  <a:pt x="455" y="896"/>
                  <a:pt x="443" y="884"/>
                  <a:pt x="428" y="884"/>
                </a:cubicBezTo>
                <a:close/>
                <a:moveTo>
                  <a:pt x="260" y="796"/>
                </a:moveTo>
                <a:lnTo>
                  <a:pt x="287" y="769"/>
                </a:lnTo>
                <a:cubicBezTo>
                  <a:pt x="291" y="764"/>
                  <a:pt x="294" y="758"/>
                  <a:pt x="294" y="750"/>
                </a:cubicBezTo>
                <a:cubicBezTo>
                  <a:pt x="294" y="736"/>
                  <a:pt x="282" y="724"/>
                  <a:pt x="268" y="724"/>
                </a:cubicBezTo>
                <a:cubicBezTo>
                  <a:pt x="260" y="724"/>
                  <a:pt x="253" y="727"/>
                  <a:pt x="249" y="731"/>
                </a:cubicBezTo>
                <a:lnTo>
                  <a:pt x="222" y="758"/>
                </a:lnTo>
                <a:cubicBezTo>
                  <a:pt x="217" y="763"/>
                  <a:pt x="214" y="770"/>
                  <a:pt x="214" y="777"/>
                </a:cubicBezTo>
                <a:cubicBezTo>
                  <a:pt x="214" y="792"/>
                  <a:pt x="226" y="804"/>
                  <a:pt x="241" y="804"/>
                </a:cubicBezTo>
                <a:cubicBezTo>
                  <a:pt x="248" y="804"/>
                  <a:pt x="255" y="801"/>
                  <a:pt x="260" y="796"/>
                </a:cubicBezTo>
                <a:close/>
                <a:moveTo>
                  <a:pt x="428" y="777"/>
                </a:moveTo>
                <a:cubicBezTo>
                  <a:pt x="428" y="762"/>
                  <a:pt x="416" y="750"/>
                  <a:pt x="402" y="750"/>
                </a:cubicBezTo>
                <a:cubicBezTo>
                  <a:pt x="394" y="750"/>
                  <a:pt x="387" y="753"/>
                  <a:pt x="383" y="758"/>
                </a:cubicBezTo>
                <a:lnTo>
                  <a:pt x="115" y="1026"/>
                </a:lnTo>
                <a:cubicBezTo>
                  <a:pt x="110" y="1031"/>
                  <a:pt x="107" y="1038"/>
                  <a:pt x="107" y="1045"/>
                </a:cubicBezTo>
                <a:cubicBezTo>
                  <a:pt x="107" y="1060"/>
                  <a:pt x="119" y="1072"/>
                  <a:pt x="134" y="1072"/>
                </a:cubicBezTo>
                <a:cubicBezTo>
                  <a:pt x="141" y="1072"/>
                  <a:pt x="148" y="1069"/>
                  <a:pt x="153" y="1064"/>
                </a:cubicBezTo>
                <a:lnTo>
                  <a:pt x="421" y="796"/>
                </a:lnTo>
                <a:cubicBezTo>
                  <a:pt x="425" y="791"/>
                  <a:pt x="428" y="785"/>
                  <a:pt x="428" y="777"/>
                </a:cubicBezTo>
                <a:close/>
              </a:path>
            </a:pathLst>
          </a:custGeom>
          <a:solidFill>
            <a:schemeClr val="bg1"/>
          </a:solidFill>
          <a:ln>
            <a:noFill/>
          </a:ln>
        </p:spPr>
        <p:txBody>
          <a:bodyPr vert="horz" wrap="square" lIns="45720" tIns="22860" rIns="45720" bIns="22860" numCol="1" anchor="t" anchorCtr="0" compatLnSpc="1">
            <a:prstTxWarp prst="textNoShape">
              <a:avLst/>
            </a:prstTxWarp>
          </a:bodyPr>
          <a:lstStyle/>
          <a:p>
            <a:endParaRPr lang="en-US" sz="900">
              <a:latin typeface="DM Sans" pitchFamily="2" charset="77"/>
            </a:endParaRPr>
          </a:p>
        </p:txBody>
      </p:sp>
      <p:sp>
        <p:nvSpPr>
          <p:cNvPr id="14" name="Freeform 79">
            <a:extLst>
              <a:ext uri="{FF2B5EF4-FFF2-40B4-BE49-F238E27FC236}">
                <a16:creationId xmlns:a16="http://schemas.microsoft.com/office/drawing/2014/main" id="{906329D8-E3D5-EA5A-0D54-5100516DF507}"/>
              </a:ext>
            </a:extLst>
          </p:cNvPr>
          <p:cNvSpPr>
            <a:spLocks noEditPoints="1"/>
          </p:cNvSpPr>
          <p:nvPr/>
        </p:nvSpPr>
        <p:spPr bwMode="auto">
          <a:xfrm>
            <a:off x="3325972" y="4328954"/>
            <a:ext cx="367507" cy="446882"/>
          </a:xfrm>
          <a:custGeom>
            <a:avLst/>
            <a:gdLst>
              <a:gd name="T0" fmla="*/ 429 w 964"/>
              <a:gd name="T1" fmla="*/ 643 h 1179"/>
              <a:gd name="T2" fmla="*/ 429 w 964"/>
              <a:gd name="T3" fmla="*/ 589 h 1179"/>
              <a:gd name="T4" fmla="*/ 509 w 964"/>
              <a:gd name="T5" fmla="*/ 589 h 1179"/>
              <a:gd name="T6" fmla="*/ 536 w 964"/>
              <a:gd name="T7" fmla="*/ 562 h 1179"/>
              <a:gd name="T8" fmla="*/ 536 w 964"/>
              <a:gd name="T9" fmla="*/ 160 h 1179"/>
              <a:gd name="T10" fmla="*/ 890 w 964"/>
              <a:gd name="T11" fmla="*/ 160 h 1179"/>
              <a:gd name="T12" fmla="*/ 754 w 964"/>
              <a:gd name="T13" fmla="*/ 388 h 1179"/>
              <a:gd name="T14" fmla="*/ 754 w 964"/>
              <a:gd name="T15" fmla="*/ 388 h 1179"/>
              <a:gd name="T16" fmla="*/ 750 w 964"/>
              <a:gd name="T17" fmla="*/ 401 h 1179"/>
              <a:gd name="T18" fmla="*/ 754 w 964"/>
              <a:gd name="T19" fmla="*/ 415 h 1179"/>
              <a:gd name="T20" fmla="*/ 754 w 964"/>
              <a:gd name="T21" fmla="*/ 415 h 1179"/>
              <a:gd name="T22" fmla="*/ 890 w 964"/>
              <a:gd name="T23" fmla="*/ 643 h 1179"/>
              <a:gd name="T24" fmla="*/ 429 w 964"/>
              <a:gd name="T25" fmla="*/ 643 h 1179"/>
              <a:gd name="T26" fmla="*/ 53 w 964"/>
              <a:gd name="T27" fmla="*/ 53 h 1179"/>
              <a:gd name="T28" fmla="*/ 482 w 964"/>
              <a:gd name="T29" fmla="*/ 53 h 1179"/>
              <a:gd name="T30" fmla="*/ 482 w 964"/>
              <a:gd name="T31" fmla="*/ 535 h 1179"/>
              <a:gd name="T32" fmla="*/ 53 w 964"/>
              <a:gd name="T33" fmla="*/ 535 h 1179"/>
              <a:gd name="T34" fmla="*/ 53 w 964"/>
              <a:gd name="T35" fmla="*/ 53 h 1179"/>
              <a:gd name="T36" fmla="*/ 961 w 964"/>
              <a:gd name="T37" fmla="*/ 656 h 1179"/>
              <a:gd name="T38" fmla="*/ 808 w 964"/>
              <a:gd name="T39" fmla="*/ 401 h 1179"/>
              <a:gd name="T40" fmla="*/ 961 w 964"/>
              <a:gd name="T41" fmla="*/ 147 h 1179"/>
              <a:gd name="T42" fmla="*/ 960 w 964"/>
              <a:gd name="T43" fmla="*/ 147 h 1179"/>
              <a:gd name="T44" fmla="*/ 964 w 964"/>
              <a:gd name="T45" fmla="*/ 134 h 1179"/>
              <a:gd name="T46" fmla="*/ 938 w 964"/>
              <a:gd name="T47" fmla="*/ 107 h 1179"/>
              <a:gd name="T48" fmla="*/ 536 w 964"/>
              <a:gd name="T49" fmla="*/ 107 h 1179"/>
              <a:gd name="T50" fmla="*/ 536 w 964"/>
              <a:gd name="T51" fmla="*/ 26 h 1179"/>
              <a:gd name="T52" fmla="*/ 509 w 964"/>
              <a:gd name="T53" fmla="*/ 0 h 1179"/>
              <a:gd name="T54" fmla="*/ 27 w 964"/>
              <a:gd name="T55" fmla="*/ 0 h 1179"/>
              <a:gd name="T56" fmla="*/ 0 w 964"/>
              <a:gd name="T57" fmla="*/ 26 h 1179"/>
              <a:gd name="T58" fmla="*/ 0 w 964"/>
              <a:gd name="T59" fmla="*/ 1152 h 1179"/>
              <a:gd name="T60" fmla="*/ 27 w 964"/>
              <a:gd name="T61" fmla="*/ 1179 h 1179"/>
              <a:gd name="T62" fmla="*/ 53 w 964"/>
              <a:gd name="T63" fmla="*/ 1152 h 1179"/>
              <a:gd name="T64" fmla="*/ 53 w 964"/>
              <a:gd name="T65" fmla="*/ 589 h 1179"/>
              <a:gd name="T66" fmla="*/ 375 w 964"/>
              <a:gd name="T67" fmla="*/ 589 h 1179"/>
              <a:gd name="T68" fmla="*/ 375 w 964"/>
              <a:gd name="T69" fmla="*/ 669 h 1179"/>
              <a:gd name="T70" fmla="*/ 402 w 964"/>
              <a:gd name="T71" fmla="*/ 696 h 1179"/>
              <a:gd name="T72" fmla="*/ 938 w 964"/>
              <a:gd name="T73" fmla="*/ 696 h 1179"/>
              <a:gd name="T74" fmla="*/ 964 w 964"/>
              <a:gd name="T75" fmla="*/ 669 h 1179"/>
              <a:gd name="T76" fmla="*/ 960 w 964"/>
              <a:gd name="T77" fmla="*/ 656 h 1179"/>
              <a:gd name="T78" fmla="*/ 961 w 964"/>
              <a:gd name="T79" fmla="*/ 656 h 1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64" h="1179">
                <a:moveTo>
                  <a:pt x="429" y="643"/>
                </a:moveTo>
                <a:lnTo>
                  <a:pt x="429" y="589"/>
                </a:lnTo>
                <a:lnTo>
                  <a:pt x="509" y="589"/>
                </a:lnTo>
                <a:cubicBezTo>
                  <a:pt x="524" y="589"/>
                  <a:pt x="536" y="577"/>
                  <a:pt x="536" y="562"/>
                </a:cubicBezTo>
                <a:lnTo>
                  <a:pt x="536" y="160"/>
                </a:lnTo>
                <a:lnTo>
                  <a:pt x="890" y="160"/>
                </a:lnTo>
                <a:lnTo>
                  <a:pt x="754" y="388"/>
                </a:lnTo>
                <a:lnTo>
                  <a:pt x="754" y="388"/>
                </a:lnTo>
                <a:cubicBezTo>
                  <a:pt x="752" y="392"/>
                  <a:pt x="750" y="396"/>
                  <a:pt x="750" y="401"/>
                </a:cubicBezTo>
                <a:cubicBezTo>
                  <a:pt x="750" y="407"/>
                  <a:pt x="752" y="411"/>
                  <a:pt x="754" y="415"/>
                </a:cubicBezTo>
                <a:lnTo>
                  <a:pt x="754" y="415"/>
                </a:lnTo>
                <a:lnTo>
                  <a:pt x="890" y="643"/>
                </a:lnTo>
                <a:lnTo>
                  <a:pt x="429" y="643"/>
                </a:lnTo>
                <a:close/>
                <a:moveTo>
                  <a:pt x="53" y="53"/>
                </a:moveTo>
                <a:lnTo>
                  <a:pt x="482" y="53"/>
                </a:lnTo>
                <a:lnTo>
                  <a:pt x="482" y="535"/>
                </a:lnTo>
                <a:lnTo>
                  <a:pt x="53" y="535"/>
                </a:lnTo>
                <a:lnTo>
                  <a:pt x="53" y="53"/>
                </a:lnTo>
                <a:close/>
                <a:moveTo>
                  <a:pt x="961" y="656"/>
                </a:moveTo>
                <a:lnTo>
                  <a:pt x="808" y="401"/>
                </a:lnTo>
                <a:lnTo>
                  <a:pt x="961" y="147"/>
                </a:lnTo>
                <a:lnTo>
                  <a:pt x="960" y="147"/>
                </a:lnTo>
                <a:cubicBezTo>
                  <a:pt x="963" y="143"/>
                  <a:pt x="964" y="139"/>
                  <a:pt x="964" y="134"/>
                </a:cubicBezTo>
                <a:cubicBezTo>
                  <a:pt x="964" y="119"/>
                  <a:pt x="952" y="107"/>
                  <a:pt x="938" y="107"/>
                </a:cubicBezTo>
                <a:lnTo>
                  <a:pt x="536" y="107"/>
                </a:lnTo>
                <a:lnTo>
                  <a:pt x="536" y="26"/>
                </a:lnTo>
                <a:cubicBezTo>
                  <a:pt x="536" y="12"/>
                  <a:pt x="524" y="0"/>
                  <a:pt x="509" y="0"/>
                </a:cubicBezTo>
                <a:lnTo>
                  <a:pt x="27" y="0"/>
                </a:lnTo>
                <a:cubicBezTo>
                  <a:pt x="12" y="0"/>
                  <a:pt x="0" y="12"/>
                  <a:pt x="0" y="26"/>
                </a:cubicBezTo>
                <a:lnTo>
                  <a:pt x="0" y="1152"/>
                </a:lnTo>
                <a:cubicBezTo>
                  <a:pt x="0" y="1167"/>
                  <a:pt x="12" y="1179"/>
                  <a:pt x="27" y="1179"/>
                </a:cubicBezTo>
                <a:cubicBezTo>
                  <a:pt x="41" y="1179"/>
                  <a:pt x="53" y="1167"/>
                  <a:pt x="53" y="1152"/>
                </a:cubicBezTo>
                <a:lnTo>
                  <a:pt x="53" y="589"/>
                </a:lnTo>
                <a:lnTo>
                  <a:pt x="375" y="589"/>
                </a:lnTo>
                <a:lnTo>
                  <a:pt x="375" y="669"/>
                </a:lnTo>
                <a:cubicBezTo>
                  <a:pt x="375" y="684"/>
                  <a:pt x="387" y="696"/>
                  <a:pt x="402" y="696"/>
                </a:cubicBezTo>
                <a:lnTo>
                  <a:pt x="938" y="696"/>
                </a:lnTo>
                <a:cubicBezTo>
                  <a:pt x="952" y="696"/>
                  <a:pt x="964" y="684"/>
                  <a:pt x="964" y="669"/>
                </a:cubicBezTo>
                <a:cubicBezTo>
                  <a:pt x="964" y="664"/>
                  <a:pt x="963" y="660"/>
                  <a:pt x="960" y="656"/>
                </a:cubicBezTo>
                <a:lnTo>
                  <a:pt x="961" y="656"/>
                </a:lnTo>
                <a:close/>
              </a:path>
            </a:pathLst>
          </a:custGeom>
          <a:solidFill>
            <a:schemeClr val="bg1"/>
          </a:solidFill>
          <a:ln>
            <a:noFill/>
          </a:ln>
        </p:spPr>
        <p:txBody>
          <a:bodyPr vert="horz" wrap="square" lIns="45720" tIns="22860" rIns="45720" bIns="22860" numCol="1" anchor="t" anchorCtr="0" compatLnSpc="1">
            <a:prstTxWarp prst="textNoShape">
              <a:avLst/>
            </a:prstTxWarp>
          </a:bodyPr>
          <a:lstStyle/>
          <a:p>
            <a:endParaRPr lang="en-US" sz="900">
              <a:latin typeface="DM Sans" pitchFamily="2" charset="77"/>
            </a:endParaRPr>
          </a:p>
        </p:txBody>
      </p:sp>
      <p:sp>
        <p:nvSpPr>
          <p:cNvPr id="15" name="Freeform 80">
            <a:extLst>
              <a:ext uri="{FF2B5EF4-FFF2-40B4-BE49-F238E27FC236}">
                <a16:creationId xmlns:a16="http://schemas.microsoft.com/office/drawing/2014/main" id="{10C3F0B0-0E1D-642F-BB0F-B2470D023562}"/>
              </a:ext>
            </a:extLst>
          </p:cNvPr>
          <p:cNvSpPr>
            <a:spLocks noEditPoints="1"/>
          </p:cNvSpPr>
          <p:nvPr/>
        </p:nvSpPr>
        <p:spPr bwMode="auto">
          <a:xfrm>
            <a:off x="2356803" y="5394961"/>
            <a:ext cx="459582" cy="447675"/>
          </a:xfrm>
          <a:custGeom>
            <a:avLst/>
            <a:gdLst>
              <a:gd name="T0" fmla="*/ 535 w 1207"/>
              <a:gd name="T1" fmla="*/ 455 h 1179"/>
              <a:gd name="T2" fmla="*/ 589 w 1207"/>
              <a:gd name="T3" fmla="*/ 455 h 1179"/>
              <a:gd name="T4" fmla="*/ 723 w 1207"/>
              <a:gd name="T5" fmla="*/ 643 h 1179"/>
              <a:gd name="T6" fmla="*/ 723 w 1207"/>
              <a:gd name="T7" fmla="*/ 589 h 1179"/>
              <a:gd name="T8" fmla="*/ 723 w 1207"/>
              <a:gd name="T9" fmla="*/ 643 h 1179"/>
              <a:gd name="T10" fmla="*/ 669 w 1207"/>
              <a:gd name="T11" fmla="*/ 536 h 1179"/>
              <a:gd name="T12" fmla="*/ 616 w 1207"/>
              <a:gd name="T13" fmla="*/ 536 h 1179"/>
              <a:gd name="T14" fmla="*/ 884 w 1207"/>
              <a:gd name="T15" fmla="*/ 268 h 1179"/>
              <a:gd name="T16" fmla="*/ 884 w 1207"/>
              <a:gd name="T17" fmla="*/ 321 h 1179"/>
              <a:gd name="T18" fmla="*/ 884 w 1207"/>
              <a:gd name="T19" fmla="*/ 268 h 1179"/>
              <a:gd name="T20" fmla="*/ 964 w 1207"/>
              <a:gd name="T21" fmla="*/ 294 h 1179"/>
              <a:gd name="T22" fmla="*/ 803 w 1207"/>
              <a:gd name="T23" fmla="*/ 294 h 1179"/>
              <a:gd name="T24" fmla="*/ 900 w 1207"/>
              <a:gd name="T25" fmla="*/ 581 h 1179"/>
              <a:gd name="T26" fmla="*/ 735 w 1207"/>
              <a:gd name="T27" fmla="*/ 750 h 1179"/>
              <a:gd name="T28" fmla="*/ 549 w 1207"/>
              <a:gd name="T29" fmla="*/ 325 h 1179"/>
              <a:gd name="T30" fmla="*/ 1125 w 1207"/>
              <a:gd name="T31" fmla="*/ 53 h 1179"/>
              <a:gd name="T32" fmla="*/ 697 w 1207"/>
              <a:gd name="T33" fmla="*/ 795 h 1179"/>
              <a:gd name="T34" fmla="*/ 571 w 1207"/>
              <a:gd name="T35" fmla="*/ 879 h 1179"/>
              <a:gd name="T36" fmla="*/ 513 w 1207"/>
              <a:gd name="T37" fmla="*/ 856 h 1179"/>
              <a:gd name="T38" fmla="*/ 370 w 1207"/>
              <a:gd name="T39" fmla="*/ 809 h 1179"/>
              <a:gd name="T40" fmla="*/ 300 w 1207"/>
              <a:gd name="T41" fmla="*/ 608 h 1179"/>
              <a:gd name="T42" fmla="*/ 384 w 1207"/>
              <a:gd name="T43" fmla="*/ 481 h 1179"/>
              <a:gd name="T44" fmla="*/ 699 w 1207"/>
              <a:gd name="T45" fmla="*/ 791 h 1179"/>
              <a:gd name="T46" fmla="*/ 1169 w 1207"/>
              <a:gd name="T47" fmla="*/ 9 h 1179"/>
              <a:gd name="T48" fmla="*/ 559 w 1207"/>
              <a:gd name="T49" fmla="*/ 240 h 1179"/>
              <a:gd name="T50" fmla="*/ 67 w 1207"/>
              <a:gd name="T51" fmla="*/ 581 h 1179"/>
              <a:gd name="T52" fmla="*/ 332 w 1207"/>
              <a:gd name="T53" fmla="*/ 847 h 1179"/>
              <a:gd name="T54" fmla="*/ 525 w 1207"/>
              <a:gd name="T55" fmla="*/ 908 h 1179"/>
              <a:gd name="T56" fmla="*/ 749 w 1207"/>
              <a:gd name="T57" fmla="*/ 809 h 1179"/>
              <a:gd name="T58" fmla="*/ 1169 w 1207"/>
              <a:gd name="T59" fmla="*/ 9 h 1179"/>
              <a:gd name="T60" fmla="*/ 193 w 1207"/>
              <a:gd name="T61" fmla="*/ 840 h 1179"/>
              <a:gd name="T62" fmla="*/ 339 w 1207"/>
              <a:gd name="T63" fmla="*/ 986 h 1179"/>
              <a:gd name="T64" fmla="*/ 208 w 1207"/>
              <a:gd name="T65" fmla="*/ 658 h 1179"/>
              <a:gd name="T66" fmla="*/ 521 w 1207"/>
              <a:gd name="T67" fmla="*/ 971 h 1179"/>
              <a:gd name="T68" fmla="*/ 208 w 1207"/>
              <a:gd name="T69" fmla="*/ 658 h 1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07" h="1179">
                <a:moveTo>
                  <a:pt x="562" y="428"/>
                </a:moveTo>
                <a:cubicBezTo>
                  <a:pt x="547" y="428"/>
                  <a:pt x="535" y="440"/>
                  <a:pt x="535" y="455"/>
                </a:cubicBezTo>
                <a:cubicBezTo>
                  <a:pt x="535" y="470"/>
                  <a:pt x="547" y="482"/>
                  <a:pt x="562" y="482"/>
                </a:cubicBezTo>
                <a:cubicBezTo>
                  <a:pt x="577" y="482"/>
                  <a:pt x="589" y="470"/>
                  <a:pt x="589" y="455"/>
                </a:cubicBezTo>
                <a:cubicBezTo>
                  <a:pt x="589" y="440"/>
                  <a:pt x="577" y="428"/>
                  <a:pt x="562" y="428"/>
                </a:cubicBezTo>
                <a:close/>
                <a:moveTo>
                  <a:pt x="723" y="643"/>
                </a:moveTo>
                <a:cubicBezTo>
                  <a:pt x="738" y="643"/>
                  <a:pt x="750" y="631"/>
                  <a:pt x="750" y="616"/>
                </a:cubicBezTo>
                <a:cubicBezTo>
                  <a:pt x="750" y="601"/>
                  <a:pt x="738" y="589"/>
                  <a:pt x="723" y="589"/>
                </a:cubicBezTo>
                <a:cubicBezTo>
                  <a:pt x="708" y="589"/>
                  <a:pt x="696" y="601"/>
                  <a:pt x="696" y="616"/>
                </a:cubicBezTo>
                <a:cubicBezTo>
                  <a:pt x="696" y="631"/>
                  <a:pt x="708" y="643"/>
                  <a:pt x="723" y="643"/>
                </a:cubicBezTo>
                <a:close/>
                <a:moveTo>
                  <a:pt x="643" y="562"/>
                </a:moveTo>
                <a:cubicBezTo>
                  <a:pt x="657" y="562"/>
                  <a:pt x="669" y="550"/>
                  <a:pt x="669" y="536"/>
                </a:cubicBezTo>
                <a:cubicBezTo>
                  <a:pt x="669" y="521"/>
                  <a:pt x="657" y="509"/>
                  <a:pt x="643" y="509"/>
                </a:cubicBezTo>
                <a:cubicBezTo>
                  <a:pt x="628" y="509"/>
                  <a:pt x="616" y="521"/>
                  <a:pt x="616" y="536"/>
                </a:cubicBezTo>
                <a:cubicBezTo>
                  <a:pt x="616" y="550"/>
                  <a:pt x="628" y="562"/>
                  <a:pt x="643" y="562"/>
                </a:cubicBezTo>
                <a:close/>
                <a:moveTo>
                  <a:pt x="884" y="268"/>
                </a:moveTo>
                <a:cubicBezTo>
                  <a:pt x="899" y="268"/>
                  <a:pt x="911" y="280"/>
                  <a:pt x="911" y="294"/>
                </a:cubicBezTo>
                <a:cubicBezTo>
                  <a:pt x="911" y="309"/>
                  <a:pt x="899" y="321"/>
                  <a:pt x="884" y="321"/>
                </a:cubicBezTo>
                <a:cubicBezTo>
                  <a:pt x="869" y="321"/>
                  <a:pt x="857" y="309"/>
                  <a:pt x="857" y="294"/>
                </a:cubicBezTo>
                <a:cubicBezTo>
                  <a:pt x="857" y="280"/>
                  <a:pt x="869" y="268"/>
                  <a:pt x="884" y="268"/>
                </a:cubicBezTo>
                <a:close/>
                <a:moveTo>
                  <a:pt x="884" y="375"/>
                </a:moveTo>
                <a:cubicBezTo>
                  <a:pt x="928" y="375"/>
                  <a:pt x="964" y="339"/>
                  <a:pt x="964" y="294"/>
                </a:cubicBezTo>
                <a:cubicBezTo>
                  <a:pt x="964" y="250"/>
                  <a:pt x="928" y="214"/>
                  <a:pt x="884" y="214"/>
                </a:cubicBezTo>
                <a:cubicBezTo>
                  <a:pt x="839" y="214"/>
                  <a:pt x="803" y="250"/>
                  <a:pt x="803" y="294"/>
                </a:cubicBezTo>
                <a:cubicBezTo>
                  <a:pt x="803" y="339"/>
                  <a:pt x="839" y="375"/>
                  <a:pt x="884" y="375"/>
                </a:cubicBezTo>
                <a:close/>
                <a:moveTo>
                  <a:pt x="900" y="581"/>
                </a:moveTo>
                <a:cubicBezTo>
                  <a:pt x="890" y="592"/>
                  <a:pt x="873" y="609"/>
                  <a:pt x="854" y="630"/>
                </a:cubicBezTo>
                <a:cubicBezTo>
                  <a:pt x="819" y="666"/>
                  <a:pt x="766" y="721"/>
                  <a:pt x="735" y="750"/>
                </a:cubicBezTo>
                <a:lnTo>
                  <a:pt x="428" y="444"/>
                </a:lnTo>
                <a:cubicBezTo>
                  <a:pt x="457" y="413"/>
                  <a:pt x="513" y="359"/>
                  <a:pt x="549" y="325"/>
                </a:cubicBezTo>
                <a:cubicBezTo>
                  <a:pt x="569" y="305"/>
                  <a:pt x="587" y="289"/>
                  <a:pt x="597" y="278"/>
                </a:cubicBezTo>
                <a:cubicBezTo>
                  <a:pt x="742" y="133"/>
                  <a:pt x="1021" y="54"/>
                  <a:pt x="1125" y="53"/>
                </a:cubicBezTo>
                <a:cubicBezTo>
                  <a:pt x="1125" y="140"/>
                  <a:pt x="1052" y="430"/>
                  <a:pt x="900" y="581"/>
                </a:cubicBezTo>
                <a:close/>
                <a:moveTo>
                  <a:pt x="697" y="795"/>
                </a:moveTo>
                <a:cubicBezTo>
                  <a:pt x="678" y="866"/>
                  <a:pt x="652" y="932"/>
                  <a:pt x="623" y="984"/>
                </a:cubicBezTo>
                <a:cubicBezTo>
                  <a:pt x="611" y="952"/>
                  <a:pt x="595" y="917"/>
                  <a:pt x="571" y="879"/>
                </a:cubicBezTo>
                <a:cubicBezTo>
                  <a:pt x="561" y="863"/>
                  <a:pt x="543" y="854"/>
                  <a:pt x="525" y="854"/>
                </a:cubicBezTo>
                <a:cubicBezTo>
                  <a:pt x="521" y="854"/>
                  <a:pt x="517" y="855"/>
                  <a:pt x="513" y="856"/>
                </a:cubicBezTo>
                <a:cubicBezTo>
                  <a:pt x="502" y="858"/>
                  <a:pt x="492" y="860"/>
                  <a:pt x="481" y="860"/>
                </a:cubicBezTo>
                <a:cubicBezTo>
                  <a:pt x="442" y="860"/>
                  <a:pt x="403" y="842"/>
                  <a:pt x="370" y="809"/>
                </a:cubicBezTo>
                <a:cubicBezTo>
                  <a:pt x="327" y="766"/>
                  <a:pt x="311" y="716"/>
                  <a:pt x="323" y="666"/>
                </a:cubicBezTo>
                <a:cubicBezTo>
                  <a:pt x="328" y="644"/>
                  <a:pt x="319" y="620"/>
                  <a:pt x="300" y="608"/>
                </a:cubicBezTo>
                <a:cubicBezTo>
                  <a:pt x="262" y="584"/>
                  <a:pt x="226" y="567"/>
                  <a:pt x="194" y="555"/>
                </a:cubicBezTo>
                <a:cubicBezTo>
                  <a:pt x="247" y="527"/>
                  <a:pt x="312" y="501"/>
                  <a:pt x="384" y="481"/>
                </a:cubicBezTo>
                <a:cubicBezTo>
                  <a:pt x="385" y="481"/>
                  <a:pt x="387" y="480"/>
                  <a:pt x="388" y="480"/>
                </a:cubicBezTo>
                <a:lnTo>
                  <a:pt x="699" y="791"/>
                </a:lnTo>
                <a:cubicBezTo>
                  <a:pt x="698" y="792"/>
                  <a:pt x="698" y="793"/>
                  <a:pt x="697" y="795"/>
                </a:cubicBezTo>
                <a:close/>
                <a:moveTo>
                  <a:pt x="1169" y="9"/>
                </a:moveTo>
                <a:cubicBezTo>
                  <a:pt x="1163" y="3"/>
                  <a:pt x="1148" y="0"/>
                  <a:pt x="1126" y="0"/>
                </a:cubicBezTo>
                <a:cubicBezTo>
                  <a:pt x="1013" y="0"/>
                  <a:pt x="717" y="82"/>
                  <a:pt x="559" y="240"/>
                </a:cubicBezTo>
                <a:cubicBezTo>
                  <a:pt x="522" y="278"/>
                  <a:pt x="399" y="391"/>
                  <a:pt x="370" y="430"/>
                </a:cubicBezTo>
                <a:cubicBezTo>
                  <a:pt x="277" y="455"/>
                  <a:pt x="142" y="506"/>
                  <a:pt x="67" y="581"/>
                </a:cubicBezTo>
                <a:cubicBezTo>
                  <a:pt x="67" y="581"/>
                  <a:pt x="159" y="582"/>
                  <a:pt x="271" y="653"/>
                </a:cubicBezTo>
                <a:cubicBezTo>
                  <a:pt x="254" y="720"/>
                  <a:pt x="275" y="790"/>
                  <a:pt x="332" y="847"/>
                </a:cubicBezTo>
                <a:cubicBezTo>
                  <a:pt x="376" y="891"/>
                  <a:pt x="429" y="913"/>
                  <a:pt x="481" y="913"/>
                </a:cubicBezTo>
                <a:cubicBezTo>
                  <a:pt x="496" y="913"/>
                  <a:pt x="511" y="911"/>
                  <a:pt x="525" y="908"/>
                </a:cubicBezTo>
                <a:cubicBezTo>
                  <a:pt x="597" y="1020"/>
                  <a:pt x="597" y="1112"/>
                  <a:pt x="597" y="1112"/>
                </a:cubicBezTo>
                <a:cubicBezTo>
                  <a:pt x="673" y="1037"/>
                  <a:pt x="723" y="902"/>
                  <a:pt x="749" y="809"/>
                </a:cubicBezTo>
                <a:cubicBezTo>
                  <a:pt x="787" y="780"/>
                  <a:pt x="901" y="657"/>
                  <a:pt x="938" y="619"/>
                </a:cubicBezTo>
                <a:cubicBezTo>
                  <a:pt x="1127" y="431"/>
                  <a:pt x="1207" y="47"/>
                  <a:pt x="1169" y="9"/>
                </a:cubicBezTo>
                <a:close/>
                <a:moveTo>
                  <a:pt x="96" y="1083"/>
                </a:moveTo>
                <a:lnTo>
                  <a:pt x="193" y="840"/>
                </a:lnTo>
                <a:cubicBezTo>
                  <a:pt x="206" y="864"/>
                  <a:pt x="222" y="887"/>
                  <a:pt x="241" y="908"/>
                </a:cubicBezTo>
                <a:cubicBezTo>
                  <a:pt x="269" y="940"/>
                  <a:pt x="303" y="966"/>
                  <a:pt x="339" y="986"/>
                </a:cubicBezTo>
                <a:lnTo>
                  <a:pt x="96" y="1083"/>
                </a:lnTo>
                <a:close/>
                <a:moveTo>
                  <a:pt x="208" y="658"/>
                </a:moveTo>
                <a:lnTo>
                  <a:pt x="0" y="1179"/>
                </a:lnTo>
                <a:lnTo>
                  <a:pt x="521" y="971"/>
                </a:lnTo>
                <a:cubicBezTo>
                  <a:pt x="511" y="972"/>
                  <a:pt x="502" y="973"/>
                  <a:pt x="493" y="973"/>
                </a:cubicBezTo>
                <a:cubicBezTo>
                  <a:pt x="334" y="973"/>
                  <a:pt x="189" y="819"/>
                  <a:pt x="208" y="658"/>
                </a:cubicBezTo>
                <a:close/>
              </a:path>
            </a:pathLst>
          </a:custGeom>
          <a:solidFill>
            <a:schemeClr val="bg1"/>
          </a:solidFill>
          <a:ln>
            <a:noFill/>
          </a:ln>
        </p:spPr>
        <p:txBody>
          <a:bodyPr vert="horz" wrap="square" lIns="45720" tIns="22860" rIns="45720" bIns="22860" numCol="1" anchor="t" anchorCtr="0" compatLnSpc="1">
            <a:prstTxWarp prst="textNoShape">
              <a:avLst/>
            </a:prstTxWarp>
          </a:bodyPr>
          <a:lstStyle/>
          <a:p>
            <a:endParaRPr lang="en-US" sz="900">
              <a:latin typeface="DM Sans" pitchFamily="2" charset="77"/>
            </a:endParaRPr>
          </a:p>
        </p:txBody>
      </p:sp>
      <p:sp>
        <p:nvSpPr>
          <p:cNvPr id="16" name="Rectangle 368">
            <a:extLst>
              <a:ext uri="{FF2B5EF4-FFF2-40B4-BE49-F238E27FC236}">
                <a16:creationId xmlns:a16="http://schemas.microsoft.com/office/drawing/2014/main" id="{12A8A06D-C38C-5226-4407-BD82C22F4B1C}"/>
              </a:ext>
            </a:extLst>
          </p:cNvPr>
          <p:cNvSpPr>
            <a:spLocks noChangeArrowheads="1"/>
          </p:cNvSpPr>
          <p:nvPr/>
        </p:nvSpPr>
        <p:spPr bwMode="auto">
          <a:xfrm>
            <a:off x="3607118" y="3210561"/>
            <a:ext cx="1258094" cy="19050"/>
          </a:xfrm>
          <a:prstGeom prst="rect">
            <a:avLst/>
          </a:prstGeom>
          <a:solidFill>
            <a:schemeClr val="accent2"/>
          </a:solidFill>
          <a:ln>
            <a:noFill/>
          </a:ln>
        </p:spPr>
        <p:txBody>
          <a:bodyPr vert="horz" wrap="square" lIns="45720" tIns="22860" rIns="45720" bIns="22860" numCol="1" anchor="t" anchorCtr="0" compatLnSpc="1">
            <a:prstTxWarp prst="textNoShape">
              <a:avLst/>
            </a:prstTxWarp>
          </a:bodyPr>
          <a:lstStyle/>
          <a:p>
            <a:endParaRPr lang="en-US" sz="900">
              <a:latin typeface="DM Sans" pitchFamily="2" charset="77"/>
            </a:endParaRPr>
          </a:p>
        </p:txBody>
      </p:sp>
      <p:sp>
        <p:nvSpPr>
          <p:cNvPr id="17" name="Freeform 369">
            <a:extLst>
              <a:ext uri="{FF2B5EF4-FFF2-40B4-BE49-F238E27FC236}">
                <a16:creationId xmlns:a16="http://schemas.microsoft.com/office/drawing/2014/main" id="{DA172F3C-C141-1B4E-9778-4B970C17BB74}"/>
              </a:ext>
            </a:extLst>
          </p:cNvPr>
          <p:cNvSpPr>
            <a:spLocks/>
          </p:cNvSpPr>
          <p:nvPr/>
        </p:nvSpPr>
        <p:spPr bwMode="auto">
          <a:xfrm>
            <a:off x="4863307" y="3144679"/>
            <a:ext cx="131763" cy="150813"/>
          </a:xfrm>
          <a:custGeom>
            <a:avLst/>
            <a:gdLst>
              <a:gd name="T0" fmla="*/ 0 w 345"/>
              <a:gd name="T1" fmla="*/ 399 h 399"/>
              <a:gd name="T2" fmla="*/ 345 w 345"/>
              <a:gd name="T3" fmla="*/ 200 h 399"/>
              <a:gd name="T4" fmla="*/ 0 w 345"/>
              <a:gd name="T5" fmla="*/ 0 h 399"/>
              <a:gd name="T6" fmla="*/ 0 w 345"/>
              <a:gd name="T7" fmla="*/ 399 h 399"/>
            </a:gdLst>
            <a:ahLst/>
            <a:cxnLst>
              <a:cxn ang="0">
                <a:pos x="T0" y="T1"/>
              </a:cxn>
              <a:cxn ang="0">
                <a:pos x="T2" y="T3"/>
              </a:cxn>
              <a:cxn ang="0">
                <a:pos x="T4" y="T5"/>
              </a:cxn>
              <a:cxn ang="0">
                <a:pos x="T6" y="T7"/>
              </a:cxn>
            </a:cxnLst>
            <a:rect l="0" t="0" r="r" b="b"/>
            <a:pathLst>
              <a:path w="345" h="399">
                <a:moveTo>
                  <a:pt x="0" y="399"/>
                </a:moveTo>
                <a:lnTo>
                  <a:pt x="345" y="200"/>
                </a:lnTo>
                <a:lnTo>
                  <a:pt x="0" y="0"/>
                </a:lnTo>
                <a:lnTo>
                  <a:pt x="0" y="399"/>
                </a:lnTo>
                <a:close/>
              </a:path>
            </a:pathLst>
          </a:custGeom>
          <a:solidFill>
            <a:schemeClr val="accent2"/>
          </a:solidFill>
          <a:ln>
            <a:noFill/>
          </a:ln>
        </p:spPr>
        <p:txBody>
          <a:bodyPr vert="horz" wrap="square" lIns="45720" tIns="22860" rIns="45720" bIns="22860" numCol="1" anchor="t" anchorCtr="0" compatLnSpc="1">
            <a:prstTxWarp prst="textNoShape">
              <a:avLst/>
            </a:prstTxWarp>
          </a:bodyPr>
          <a:lstStyle/>
          <a:p>
            <a:endParaRPr lang="en-US" sz="900">
              <a:latin typeface="DM Sans" pitchFamily="2" charset="77"/>
            </a:endParaRPr>
          </a:p>
        </p:txBody>
      </p:sp>
      <p:sp>
        <p:nvSpPr>
          <p:cNvPr id="18" name="Rectangle 370">
            <a:extLst>
              <a:ext uri="{FF2B5EF4-FFF2-40B4-BE49-F238E27FC236}">
                <a16:creationId xmlns:a16="http://schemas.microsoft.com/office/drawing/2014/main" id="{D1969BA7-55A5-7E11-C17D-56C6BF20B3F2}"/>
              </a:ext>
            </a:extLst>
          </p:cNvPr>
          <p:cNvSpPr>
            <a:spLocks noChangeArrowheads="1"/>
          </p:cNvSpPr>
          <p:nvPr/>
        </p:nvSpPr>
        <p:spPr bwMode="auto">
          <a:xfrm>
            <a:off x="3414078" y="4401186"/>
            <a:ext cx="1258094" cy="18257"/>
          </a:xfrm>
          <a:prstGeom prst="rect">
            <a:avLst/>
          </a:prstGeom>
          <a:solidFill>
            <a:schemeClr val="accent3"/>
          </a:solidFill>
          <a:ln>
            <a:noFill/>
          </a:ln>
        </p:spPr>
        <p:txBody>
          <a:bodyPr vert="horz" wrap="square" lIns="45720" tIns="22860" rIns="45720" bIns="22860" numCol="1" anchor="t" anchorCtr="0" compatLnSpc="1">
            <a:prstTxWarp prst="textNoShape">
              <a:avLst/>
            </a:prstTxWarp>
          </a:bodyPr>
          <a:lstStyle/>
          <a:p>
            <a:endParaRPr lang="en-US" sz="900">
              <a:latin typeface="DM Sans" pitchFamily="2" charset="77"/>
            </a:endParaRPr>
          </a:p>
        </p:txBody>
      </p:sp>
      <p:sp>
        <p:nvSpPr>
          <p:cNvPr id="19" name="Freeform 371">
            <a:extLst>
              <a:ext uri="{FF2B5EF4-FFF2-40B4-BE49-F238E27FC236}">
                <a16:creationId xmlns:a16="http://schemas.microsoft.com/office/drawing/2014/main" id="{88A2DA20-CA6A-E090-F472-BE96CFB525DF}"/>
              </a:ext>
            </a:extLst>
          </p:cNvPr>
          <p:cNvSpPr>
            <a:spLocks/>
          </p:cNvSpPr>
          <p:nvPr/>
        </p:nvSpPr>
        <p:spPr bwMode="auto">
          <a:xfrm>
            <a:off x="4670267" y="4334511"/>
            <a:ext cx="131763" cy="151607"/>
          </a:xfrm>
          <a:custGeom>
            <a:avLst/>
            <a:gdLst>
              <a:gd name="T0" fmla="*/ 0 w 345"/>
              <a:gd name="T1" fmla="*/ 399 h 399"/>
              <a:gd name="T2" fmla="*/ 345 w 345"/>
              <a:gd name="T3" fmla="*/ 200 h 399"/>
              <a:gd name="T4" fmla="*/ 0 w 345"/>
              <a:gd name="T5" fmla="*/ 0 h 399"/>
              <a:gd name="T6" fmla="*/ 0 w 345"/>
              <a:gd name="T7" fmla="*/ 399 h 399"/>
            </a:gdLst>
            <a:ahLst/>
            <a:cxnLst>
              <a:cxn ang="0">
                <a:pos x="T0" y="T1"/>
              </a:cxn>
              <a:cxn ang="0">
                <a:pos x="T2" y="T3"/>
              </a:cxn>
              <a:cxn ang="0">
                <a:pos x="T4" y="T5"/>
              </a:cxn>
              <a:cxn ang="0">
                <a:pos x="T6" y="T7"/>
              </a:cxn>
            </a:cxnLst>
            <a:rect l="0" t="0" r="r" b="b"/>
            <a:pathLst>
              <a:path w="345" h="399">
                <a:moveTo>
                  <a:pt x="0" y="399"/>
                </a:moveTo>
                <a:lnTo>
                  <a:pt x="345" y="200"/>
                </a:lnTo>
                <a:lnTo>
                  <a:pt x="0" y="0"/>
                </a:lnTo>
                <a:lnTo>
                  <a:pt x="0" y="399"/>
                </a:lnTo>
                <a:close/>
              </a:path>
            </a:pathLst>
          </a:custGeom>
          <a:solidFill>
            <a:schemeClr val="accent3"/>
          </a:solidFill>
          <a:ln>
            <a:noFill/>
          </a:ln>
        </p:spPr>
        <p:txBody>
          <a:bodyPr vert="horz" wrap="square" lIns="45720" tIns="22860" rIns="45720" bIns="22860" numCol="1" anchor="t" anchorCtr="0" compatLnSpc="1">
            <a:prstTxWarp prst="textNoShape">
              <a:avLst/>
            </a:prstTxWarp>
          </a:bodyPr>
          <a:lstStyle/>
          <a:p>
            <a:endParaRPr lang="en-US" sz="900">
              <a:latin typeface="DM Sans" pitchFamily="2" charset="77"/>
            </a:endParaRPr>
          </a:p>
        </p:txBody>
      </p:sp>
      <p:sp>
        <p:nvSpPr>
          <p:cNvPr id="20" name="Oval 372">
            <a:extLst>
              <a:ext uri="{FF2B5EF4-FFF2-40B4-BE49-F238E27FC236}">
                <a16:creationId xmlns:a16="http://schemas.microsoft.com/office/drawing/2014/main" id="{42A46F17-5000-2C96-EFC9-EC2660554A67}"/>
              </a:ext>
            </a:extLst>
          </p:cNvPr>
          <p:cNvSpPr>
            <a:spLocks noChangeArrowheads="1"/>
          </p:cNvSpPr>
          <p:nvPr/>
        </p:nvSpPr>
        <p:spPr bwMode="auto">
          <a:xfrm>
            <a:off x="5025549" y="2825592"/>
            <a:ext cx="791369" cy="788988"/>
          </a:xfrm>
          <a:prstGeom prst="ellipse">
            <a:avLst/>
          </a:prstGeom>
          <a:solidFill>
            <a:schemeClr val="accent2"/>
          </a:solidFill>
          <a:ln>
            <a:noFill/>
          </a:ln>
        </p:spPr>
        <p:txBody>
          <a:bodyPr vert="horz" wrap="square" lIns="45720" tIns="22860" rIns="45720" bIns="22860" numCol="1" anchor="t" anchorCtr="0" compatLnSpc="1">
            <a:prstTxWarp prst="textNoShape">
              <a:avLst/>
            </a:prstTxWarp>
          </a:bodyPr>
          <a:lstStyle/>
          <a:p>
            <a:endParaRPr lang="en-US" sz="900">
              <a:latin typeface="DM Sans" pitchFamily="2" charset="77"/>
            </a:endParaRPr>
          </a:p>
        </p:txBody>
      </p:sp>
      <p:sp>
        <p:nvSpPr>
          <p:cNvPr id="21" name="Oval 374">
            <a:extLst>
              <a:ext uri="{FF2B5EF4-FFF2-40B4-BE49-F238E27FC236}">
                <a16:creationId xmlns:a16="http://schemas.microsoft.com/office/drawing/2014/main" id="{70A27AE5-A531-2790-CD97-7C38A594F628}"/>
              </a:ext>
            </a:extLst>
          </p:cNvPr>
          <p:cNvSpPr>
            <a:spLocks noChangeArrowheads="1"/>
          </p:cNvSpPr>
          <p:nvPr/>
        </p:nvSpPr>
        <p:spPr bwMode="auto">
          <a:xfrm>
            <a:off x="4833977" y="4026025"/>
            <a:ext cx="791369" cy="789782"/>
          </a:xfrm>
          <a:prstGeom prst="ellipse">
            <a:avLst/>
          </a:prstGeom>
          <a:solidFill>
            <a:schemeClr val="accent3"/>
          </a:solidFill>
          <a:ln>
            <a:noFill/>
          </a:ln>
        </p:spPr>
        <p:txBody>
          <a:bodyPr vert="horz" wrap="square" lIns="45720" tIns="22860" rIns="45720" bIns="22860" numCol="1" anchor="t" anchorCtr="0" compatLnSpc="1">
            <a:prstTxWarp prst="textNoShape">
              <a:avLst/>
            </a:prstTxWarp>
          </a:bodyPr>
          <a:lstStyle/>
          <a:p>
            <a:endParaRPr lang="en-US" sz="900">
              <a:latin typeface="DM Sans" pitchFamily="2" charset="77"/>
            </a:endParaRPr>
          </a:p>
        </p:txBody>
      </p:sp>
      <p:sp>
        <p:nvSpPr>
          <p:cNvPr id="22" name="Rectangle 376">
            <a:extLst>
              <a:ext uri="{FF2B5EF4-FFF2-40B4-BE49-F238E27FC236}">
                <a16:creationId xmlns:a16="http://schemas.microsoft.com/office/drawing/2014/main" id="{001785C5-62AB-1B0B-F600-6307781525ED}"/>
              </a:ext>
            </a:extLst>
          </p:cNvPr>
          <p:cNvSpPr>
            <a:spLocks noChangeArrowheads="1"/>
          </p:cNvSpPr>
          <p:nvPr/>
        </p:nvSpPr>
        <p:spPr bwMode="auto">
          <a:xfrm>
            <a:off x="3225165" y="2023111"/>
            <a:ext cx="1258888" cy="19050"/>
          </a:xfrm>
          <a:prstGeom prst="rect">
            <a:avLst/>
          </a:prstGeom>
          <a:solidFill>
            <a:schemeClr val="accent1"/>
          </a:solidFill>
          <a:ln>
            <a:noFill/>
          </a:ln>
        </p:spPr>
        <p:txBody>
          <a:bodyPr vert="horz" wrap="square" lIns="45720" tIns="22860" rIns="45720" bIns="22860" numCol="1" anchor="t" anchorCtr="0" compatLnSpc="1">
            <a:prstTxWarp prst="textNoShape">
              <a:avLst/>
            </a:prstTxWarp>
          </a:bodyPr>
          <a:lstStyle/>
          <a:p>
            <a:endParaRPr lang="en-US" sz="900">
              <a:latin typeface="DM Sans" pitchFamily="2" charset="77"/>
            </a:endParaRPr>
          </a:p>
        </p:txBody>
      </p:sp>
      <p:sp>
        <p:nvSpPr>
          <p:cNvPr id="23" name="Freeform 377">
            <a:extLst>
              <a:ext uri="{FF2B5EF4-FFF2-40B4-BE49-F238E27FC236}">
                <a16:creationId xmlns:a16="http://schemas.microsoft.com/office/drawing/2014/main" id="{7151EAC4-8D35-8EA7-7BC7-B9D3A0437E78}"/>
              </a:ext>
            </a:extLst>
          </p:cNvPr>
          <p:cNvSpPr>
            <a:spLocks/>
          </p:cNvSpPr>
          <p:nvPr/>
        </p:nvSpPr>
        <p:spPr bwMode="auto">
          <a:xfrm>
            <a:off x="4461828" y="1956436"/>
            <a:ext cx="131763" cy="151607"/>
          </a:xfrm>
          <a:custGeom>
            <a:avLst/>
            <a:gdLst>
              <a:gd name="T0" fmla="*/ 0 w 346"/>
              <a:gd name="T1" fmla="*/ 399 h 399"/>
              <a:gd name="T2" fmla="*/ 346 w 346"/>
              <a:gd name="T3" fmla="*/ 200 h 399"/>
              <a:gd name="T4" fmla="*/ 0 w 346"/>
              <a:gd name="T5" fmla="*/ 0 h 399"/>
              <a:gd name="T6" fmla="*/ 0 w 346"/>
              <a:gd name="T7" fmla="*/ 399 h 399"/>
            </a:gdLst>
            <a:ahLst/>
            <a:cxnLst>
              <a:cxn ang="0">
                <a:pos x="T0" y="T1"/>
              </a:cxn>
              <a:cxn ang="0">
                <a:pos x="T2" y="T3"/>
              </a:cxn>
              <a:cxn ang="0">
                <a:pos x="T4" y="T5"/>
              </a:cxn>
              <a:cxn ang="0">
                <a:pos x="T6" y="T7"/>
              </a:cxn>
            </a:cxnLst>
            <a:rect l="0" t="0" r="r" b="b"/>
            <a:pathLst>
              <a:path w="346" h="399">
                <a:moveTo>
                  <a:pt x="0" y="399"/>
                </a:moveTo>
                <a:lnTo>
                  <a:pt x="346" y="200"/>
                </a:lnTo>
                <a:lnTo>
                  <a:pt x="0" y="0"/>
                </a:lnTo>
                <a:lnTo>
                  <a:pt x="0" y="399"/>
                </a:lnTo>
                <a:close/>
              </a:path>
            </a:pathLst>
          </a:custGeom>
          <a:solidFill>
            <a:schemeClr val="accent1"/>
          </a:solidFill>
          <a:ln>
            <a:noFill/>
          </a:ln>
        </p:spPr>
        <p:txBody>
          <a:bodyPr vert="horz" wrap="square" lIns="45720" tIns="22860" rIns="45720" bIns="22860" numCol="1" anchor="t" anchorCtr="0" compatLnSpc="1">
            <a:prstTxWarp prst="textNoShape">
              <a:avLst/>
            </a:prstTxWarp>
          </a:bodyPr>
          <a:lstStyle/>
          <a:p>
            <a:endParaRPr lang="en-US" sz="900">
              <a:latin typeface="DM Sans" pitchFamily="2" charset="77"/>
            </a:endParaRPr>
          </a:p>
        </p:txBody>
      </p:sp>
      <p:sp>
        <p:nvSpPr>
          <p:cNvPr id="24" name="Oval 378">
            <a:extLst>
              <a:ext uri="{FF2B5EF4-FFF2-40B4-BE49-F238E27FC236}">
                <a16:creationId xmlns:a16="http://schemas.microsoft.com/office/drawing/2014/main" id="{133CFD49-C7EC-C310-7E01-1BD11E984387}"/>
              </a:ext>
            </a:extLst>
          </p:cNvPr>
          <p:cNvSpPr>
            <a:spLocks noChangeArrowheads="1"/>
          </p:cNvSpPr>
          <p:nvPr/>
        </p:nvSpPr>
        <p:spPr bwMode="auto">
          <a:xfrm>
            <a:off x="4593590" y="1637348"/>
            <a:ext cx="791369" cy="789782"/>
          </a:xfrm>
          <a:prstGeom prst="ellipse">
            <a:avLst/>
          </a:prstGeom>
          <a:solidFill>
            <a:schemeClr val="accent1"/>
          </a:solidFill>
          <a:ln>
            <a:noFill/>
          </a:ln>
        </p:spPr>
        <p:txBody>
          <a:bodyPr vert="horz" wrap="square" lIns="45720" tIns="22860" rIns="45720" bIns="22860" numCol="1" anchor="t" anchorCtr="0" compatLnSpc="1">
            <a:prstTxWarp prst="textNoShape">
              <a:avLst/>
            </a:prstTxWarp>
          </a:bodyPr>
          <a:lstStyle/>
          <a:p>
            <a:endParaRPr lang="en-US" sz="900">
              <a:latin typeface="DM Sans" pitchFamily="2" charset="77"/>
            </a:endParaRPr>
          </a:p>
        </p:txBody>
      </p:sp>
      <p:sp>
        <p:nvSpPr>
          <p:cNvPr id="25" name="Rectangle 380">
            <a:extLst>
              <a:ext uri="{FF2B5EF4-FFF2-40B4-BE49-F238E27FC236}">
                <a16:creationId xmlns:a16="http://schemas.microsoft.com/office/drawing/2014/main" id="{44ED4E49-1EF7-30A4-9AD6-2953E7690D81}"/>
              </a:ext>
            </a:extLst>
          </p:cNvPr>
          <p:cNvSpPr>
            <a:spLocks noChangeArrowheads="1"/>
          </p:cNvSpPr>
          <p:nvPr/>
        </p:nvSpPr>
        <p:spPr bwMode="auto">
          <a:xfrm>
            <a:off x="2950845" y="5783263"/>
            <a:ext cx="1258888" cy="18257"/>
          </a:xfrm>
          <a:prstGeom prst="rect">
            <a:avLst/>
          </a:prstGeom>
          <a:solidFill>
            <a:schemeClr val="accent4"/>
          </a:solidFill>
          <a:ln>
            <a:noFill/>
          </a:ln>
        </p:spPr>
        <p:txBody>
          <a:bodyPr vert="horz" wrap="square" lIns="45720" tIns="22860" rIns="45720" bIns="22860" numCol="1" anchor="t" anchorCtr="0" compatLnSpc="1">
            <a:prstTxWarp prst="textNoShape">
              <a:avLst/>
            </a:prstTxWarp>
          </a:bodyPr>
          <a:lstStyle/>
          <a:p>
            <a:endParaRPr lang="en-US" sz="900">
              <a:latin typeface="DM Sans" pitchFamily="2" charset="77"/>
            </a:endParaRPr>
          </a:p>
        </p:txBody>
      </p:sp>
      <p:sp>
        <p:nvSpPr>
          <p:cNvPr id="26" name="Freeform 381">
            <a:extLst>
              <a:ext uri="{FF2B5EF4-FFF2-40B4-BE49-F238E27FC236}">
                <a16:creationId xmlns:a16="http://schemas.microsoft.com/office/drawing/2014/main" id="{FA785272-2A23-3D09-3E7E-218DF1B95FB1}"/>
              </a:ext>
            </a:extLst>
          </p:cNvPr>
          <p:cNvSpPr>
            <a:spLocks/>
          </p:cNvSpPr>
          <p:nvPr/>
        </p:nvSpPr>
        <p:spPr bwMode="auto">
          <a:xfrm>
            <a:off x="4187508" y="5716588"/>
            <a:ext cx="131763" cy="151607"/>
          </a:xfrm>
          <a:custGeom>
            <a:avLst/>
            <a:gdLst>
              <a:gd name="T0" fmla="*/ 0 w 346"/>
              <a:gd name="T1" fmla="*/ 399 h 399"/>
              <a:gd name="T2" fmla="*/ 346 w 346"/>
              <a:gd name="T3" fmla="*/ 199 h 399"/>
              <a:gd name="T4" fmla="*/ 0 w 346"/>
              <a:gd name="T5" fmla="*/ 0 h 399"/>
              <a:gd name="T6" fmla="*/ 0 w 346"/>
              <a:gd name="T7" fmla="*/ 399 h 399"/>
            </a:gdLst>
            <a:ahLst/>
            <a:cxnLst>
              <a:cxn ang="0">
                <a:pos x="T0" y="T1"/>
              </a:cxn>
              <a:cxn ang="0">
                <a:pos x="T2" y="T3"/>
              </a:cxn>
              <a:cxn ang="0">
                <a:pos x="T4" y="T5"/>
              </a:cxn>
              <a:cxn ang="0">
                <a:pos x="T6" y="T7"/>
              </a:cxn>
            </a:cxnLst>
            <a:rect l="0" t="0" r="r" b="b"/>
            <a:pathLst>
              <a:path w="346" h="399">
                <a:moveTo>
                  <a:pt x="0" y="399"/>
                </a:moveTo>
                <a:lnTo>
                  <a:pt x="346" y="199"/>
                </a:lnTo>
                <a:lnTo>
                  <a:pt x="0" y="0"/>
                </a:lnTo>
                <a:lnTo>
                  <a:pt x="0" y="399"/>
                </a:lnTo>
                <a:close/>
              </a:path>
            </a:pathLst>
          </a:custGeom>
          <a:solidFill>
            <a:schemeClr val="accent4"/>
          </a:solidFill>
          <a:ln>
            <a:noFill/>
          </a:ln>
        </p:spPr>
        <p:txBody>
          <a:bodyPr vert="horz" wrap="square" lIns="45720" tIns="22860" rIns="45720" bIns="22860" numCol="1" anchor="t" anchorCtr="0" compatLnSpc="1">
            <a:prstTxWarp prst="textNoShape">
              <a:avLst/>
            </a:prstTxWarp>
          </a:bodyPr>
          <a:lstStyle/>
          <a:p>
            <a:endParaRPr lang="en-US" sz="900">
              <a:latin typeface="DM Sans" pitchFamily="2" charset="77"/>
            </a:endParaRPr>
          </a:p>
        </p:txBody>
      </p:sp>
      <p:sp>
        <p:nvSpPr>
          <p:cNvPr id="27" name="Oval 382">
            <a:extLst>
              <a:ext uri="{FF2B5EF4-FFF2-40B4-BE49-F238E27FC236}">
                <a16:creationId xmlns:a16="http://schemas.microsoft.com/office/drawing/2014/main" id="{F21B1C01-5C7C-8B47-A949-D1F932E4D73E}"/>
              </a:ext>
            </a:extLst>
          </p:cNvPr>
          <p:cNvSpPr>
            <a:spLocks noChangeArrowheads="1"/>
          </p:cNvSpPr>
          <p:nvPr/>
        </p:nvSpPr>
        <p:spPr bwMode="auto">
          <a:xfrm>
            <a:off x="4319270" y="5356861"/>
            <a:ext cx="791369" cy="789782"/>
          </a:xfrm>
          <a:prstGeom prst="ellipse">
            <a:avLst/>
          </a:prstGeom>
          <a:solidFill>
            <a:schemeClr val="accent4"/>
          </a:solidFill>
          <a:ln>
            <a:noFill/>
          </a:ln>
        </p:spPr>
        <p:txBody>
          <a:bodyPr vert="horz" wrap="square" lIns="45720" tIns="22860" rIns="45720" bIns="22860" numCol="1" anchor="t" anchorCtr="0" compatLnSpc="1">
            <a:prstTxWarp prst="textNoShape">
              <a:avLst/>
            </a:prstTxWarp>
          </a:bodyPr>
          <a:lstStyle/>
          <a:p>
            <a:endParaRPr lang="en-US" sz="900">
              <a:latin typeface="DM Sans" pitchFamily="2" charset="77"/>
            </a:endParaRPr>
          </a:p>
        </p:txBody>
      </p:sp>
      <p:sp>
        <p:nvSpPr>
          <p:cNvPr id="28" name="TextBox 27">
            <a:extLst>
              <a:ext uri="{FF2B5EF4-FFF2-40B4-BE49-F238E27FC236}">
                <a16:creationId xmlns:a16="http://schemas.microsoft.com/office/drawing/2014/main" id="{37D8BFB8-72F2-65AD-62AF-18B0F7231896}"/>
              </a:ext>
            </a:extLst>
          </p:cNvPr>
          <p:cNvSpPr txBox="1"/>
          <p:nvPr/>
        </p:nvSpPr>
        <p:spPr>
          <a:xfrm>
            <a:off x="4824290" y="1692164"/>
            <a:ext cx="346249" cy="656590"/>
          </a:xfrm>
          <a:prstGeom prst="rect">
            <a:avLst/>
          </a:prstGeom>
          <a:noFill/>
        </p:spPr>
        <p:txBody>
          <a:bodyPr wrap="none" rtlCol="0" anchor="b">
            <a:spAutoFit/>
          </a:bodyPr>
          <a:lstStyle/>
          <a:p>
            <a:pPr algn="ctr">
              <a:lnSpc>
                <a:spcPts val="4440"/>
              </a:lnSpc>
            </a:pPr>
            <a:r>
              <a:rPr lang="en-US" sz="3700" b="1" spc="-15">
                <a:solidFill>
                  <a:schemeClr val="bg1"/>
                </a:solidFill>
                <a:latin typeface="DM Sans" pitchFamily="2" charset="77"/>
              </a:rPr>
              <a:t>1</a:t>
            </a:r>
          </a:p>
        </p:txBody>
      </p:sp>
      <p:sp>
        <p:nvSpPr>
          <p:cNvPr id="29" name="TextBox 28">
            <a:extLst>
              <a:ext uri="{FF2B5EF4-FFF2-40B4-BE49-F238E27FC236}">
                <a16:creationId xmlns:a16="http://schemas.microsoft.com/office/drawing/2014/main" id="{115A4884-FB37-C8F9-B727-C705B6441814}"/>
              </a:ext>
            </a:extLst>
          </p:cNvPr>
          <p:cNvSpPr txBox="1"/>
          <p:nvPr/>
        </p:nvSpPr>
        <p:spPr>
          <a:xfrm>
            <a:off x="5200900" y="2884826"/>
            <a:ext cx="453650" cy="656590"/>
          </a:xfrm>
          <a:prstGeom prst="rect">
            <a:avLst/>
          </a:prstGeom>
          <a:noFill/>
        </p:spPr>
        <p:txBody>
          <a:bodyPr wrap="none" rtlCol="0" anchor="b">
            <a:spAutoFit/>
          </a:bodyPr>
          <a:lstStyle/>
          <a:p>
            <a:pPr algn="ctr">
              <a:lnSpc>
                <a:spcPts val="4440"/>
              </a:lnSpc>
            </a:pPr>
            <a:r>
              <a:rPr lang="es-SV" sz="3700" b="1" spc="-15">
                <a:solidFill>
                  <a:schemeClr val="bg1"/>
                </a:solidFill>
                <a:latin typeface="DM Sans" pitchFamily="2" charset="77"/>
              </a:rPr>
              <a:t>2</a:t>
            </a:r>
            <a:endParaRPr lang="en-US" sz="3700" b="1" spc="-15">
              <a:solidFill>
                <a:schemeClr val="bg1"/>
              </a:solidFill>
              <a:latin typeface="DM Sans" pitchFamily="2" charset="77"/>
            </a:endParaRPr>
          </a:p>
        </p:txBody>
      </p:sp>
      <p:sp>
        <p:nvSpPr>
          <p:cNvPr id="30" name="TextBox 29">
            <a:extLst>
              <a:ext uri="{FF2B5EF4-FFF2-40B4-BE49-F238E27FC236}">
                <a16:creationId xmlns:a16="http://schemas.microsoft.com/office/drawing/2014/main" id="{349C640A-429D-B517-5B8C-F7F069E646BD}"/>
              </a:ext>
            </a:extLst>
          </p:cNvPr>
          <p:cNvSpPr txBox="1"/>
          <p:nvPr/>
        </p:nvSpPr>
        <p:spPr>
          <a:xfrm>
            <a:off x="4969863" y="4107836"/>
            <a:ext cx="464872" cy="656590"/>
          </a:xfrm>
          <a:prstGeom prst="rect">
            <a:avLst/>
          </a:prstGeom>
          <a:noFill/>
        </p:spPr>
        <p:txBody>
          <a:bodyPr wrap="none" rtlCol="0" anchor="b">
            <a:spAutoFit/>
          </a:bodyPr>
          <a:lstStyle/>
          <a:p>
            <a:pPr algn="ctr">
              <a:lnSpc>
                <a:spcPts val="4440"/>
              </a:lnSpc>
            </a:pPr>
            <a:r>
              <a:rPr lang="es-SV" sz="3700" b="1" spc="-15">
                <a:solidFill>
                  <a:schemeClr val="bg1"/>
                </a:solidFill>
                <a:latin typeface="DM Sans" pitchFamily="2" charset="77"/>
              </a:rPr>
              <a:t>3</a:t>
            </a:r>
            <a:endParaRPr lang="en-US" sz="3700" b="1" spc="-15">
              <a:solidFill>
                <a:schemeClr val="bg1"/>
              </a:solidFill>
              <a:latin typeface="DM Sans" pitchFamily="2" charset="77"/>
            </a:endParaRPr>
          </a:p>
        </p:txBody>
      </p:sp>
      <p:sp>
        <p:nvSpPr>
          <p:cNvPr id="31" name="TextBox 30">
            <a:extLst>
              <a:ext uri="{FF2B5EF4-FFF2-40B4-BE49-F238E27FC236}">
                <a16:creationId xmlns:a16="http://schemas.microsoft.com/office/drawing/2014/main" id="{4DBEE295-B9C8-278D-0748-ED19CFC556F2}"/>
              </a:ext>
            </a:extLst>
          </p:cNvPr>
          <p:cNvSpPr txBox="1"/>
          <p:nvPr/>
        </p:nvSpPr>
        <p:spPr>
          <a:xfrm>
            <a:off x="4479218" y="5422969"/>
            <a:ext cx="487314" cy="656590"/>
          </a:xfrm>
          <a:prstGeom prst="rect">
            <a:avLst/>
          </a:prstGeom>
          <a:noFill/>
        </p:spPr>
        <p:txBody>
          <a:bodyPr wrap="none" rtlCol="0" anchor="b">
            <a:spAutoFit/>
          </a:bodyPr>
          <a:lstStyle/>
          <a:p>
            <a:pPr algn="ctr">
              <a:lnSpc>
                <a:spcPts val="4440"/>
              </a:lnSpc>
            </a:pPr>
            <a:r>
              <a:rPr lang="es-SV" sz="3700" b="1" spc="-15">
                <a:solidFill>
                  <a:schemeClr val="bg1"/>
                </a:solidFill>
                <a:latin typeface="DM Sans" pitchFamily="2" charset="77"/>
              </a:rPr>
              <a:t>4</a:t>
            </a:r>
            <a:endParaRPr lang="en-US" sz="3700" b="1" spc="-15">
              <a:solidFill>
                <a:schemeClr val="bg1"/>
              </a:solidFill>
              <a:latin typeface="DM Sans" pitchFamily="2" charset="77"/>
            </a:endParaRPr>
          </a:p>
        </p:txBody>
      </p:sp>
      <p:grpSp>
        <p:nvGrpSpPr>
          <p:cNvPr id="40" name="Group 39">
            <a:extLst>
              <a:ext uri="{FF2B5EF4-FFF2-40B4-BE49-F238E27FC236}">
                <a16:creationId xmlns:a16="http://schemas.microsoft.com/office/drawing/2014/main" id="{808463BA-B1B3-4F5C-6B5B-ECDEB490228A}"/>
              </a:ext>
            </a:extLst>
          </p:cNvPr>
          <p:cNvGrpSpPr/>
          <p:nvPr/>
        </p:nvGrpSpPr>
        <p:grpSpPr>
          <a:xfrm>
            <a:off x="5542469" y="1388847"/>
            <a:ext cx="5666307" cy="854401"/>
            <a:chOff x="6139612" y="1787390"/>
            <a:chExt cx="5666307" cy="854401"/>
          </a:xfrm>
        </p:grpSpPr>
        <p:sp>
          <p:nvSpPr>
            <p:cNvPr id="32" name="TextBox 31">
              <a:extLst>
                <a:ext uri="{FF2B5EF4-FFF2-40B4-BE49-F238E27FC236}">
                  <a16:creationId xmlns:a16="http://schemas.microsoft.com/office/drawing/2014/main" id="{2B57CE9C-FDAE-49F5-0072-761A869D259A}"/>
                </a:ext>
              </a:extLst>
            </p:cNvPr>
            <p:cNvSpPr txBox="1"/>
            <p:nvPr/>
          </p:nvSpPr>
          <p:spPr>
            <a:xfrm>
              <a:off x="6139612" y="2086896"/>
              <a:ext cx="5666307" cy="554895"/>
            </a:xfrm>
            <a:prstGeom prst="rect">
              <a:avLst/>
            </a:prstGeom>
            <a:noFill/>
          </p:spPr>
          <p:txBody>
            <a:bodyPr wrap="square" rtlCol="0" anchor="t">
              <a:spAutoFit/>
            </a:bodyPr>
            <a:lstStyle/>
            <a:p>
              <a:pPr>
                <a:lnSpc>
                  <a:spcPts val="1800"/>
                </a:lnSpc>
              </a:pPr>
              <a:r>
                <a:rPr lang="en-US" sz="1600" b="1" spc="-15">
                  <a:latin typeface="DM Sans" pitchFamily="2" charset="77"/>
                </a:rPr>
                <a:t>Finding the right data sets that complemented each other and met the project objectives was challenging</a:t>
              </a:r>
            </a:p>
          </p:txBody>
        </p:sp>
        <p:sp>
          <p:nvSpPr>
            <p:cNvPr id="33" name="TextBox 32">
              <a:extLst>
                <a:ext uri="{FF2B5EF4-FFF2-40B4-BE49-F238E27FC236}">
                  <a16:creationId xmlns:a16="http://schemas.microsoft.com/office/drawing/2014/main" id="{61DBA488-A414-2EB6-DBBA-AC2033AE6FB2}"/>
                </a:ext>
              </a:extLst>
            </p:cNvPr>
            <p:cNvSpPr txBox="1"/>
            <p:nvPr/>
          </p:nvSpPr>
          <p:spPr>
            <a:xfrm>
              <a:off x="6141726" y="1787390"/>
              <a:ext cx="2065309" cy="367858"/>
            </a:xfrm>
            <a:prstGeom prst="rect">
              <a:avLst/>
            </a:prstGeom>
            <a:noFill/>
          </p:spPr>
          <p:txBody>
            <a:bodyPr wrap="none" rtlCol="0" anchor="b">
              <a:spAutoFit/>
            </a:bodyPr>
            <a:lstStyle/>
            <a:p>
              <a:pPr>
                <a:lnSpc>
                  <a:spcPts val="2160"/>
                </a:lnSpc>
              </a:pPr>
              <a:r>
                <a:rPr lang="en-US" b="1" spc="-15">
                  <a:solidFill>
                    <a:srgbClr val="002060"/>
                  </a:solidFill>
                  <a:latin typeface="+mj-lt"/>
                </a:rPr>
                <a:t>DATA AVAILABILITY</a:t>
              </a:r>
            </a:p>
          </p:txBody>
        </p:sp>
      </p:grpSp>
      <p:grpSp>
        <p:nvGrpSpPr>
          <p:cNvPr id="41" name="Group 40">
            <a:extLst>
              <a:ext uri="{FF2B5EF4-FFF2-40B4-BE49-F238E27FC236}">
                <a16:creationId xmlns:a16="http://schemas.microsoft.com/office/drawing/2014/main" id="{D08DC080-07ED-8128-5F03-08D5B8375F4A}"/>
              </a:ext>
            </a:extLst>
          </p:cNvPr>
          <p:cNvGrpSpPr/>
          <p:nvPr/>
        </p:nvGrpSpPr>
        <p:grpSpPr>
          <a:xfrm>
            <a:off x="5834503" y="2314739"/>
            <a:ext cx="5184425" cy="1557997"/>
            <a:chOff x="6621494" y="2826555"/>
            <a:chExt cx="5184425" cy="1557997"/>
          </a:xfrm>
        </p:grpSpPr>
        <p:sp>
          <p:nvSpPr>
            <p:cNvPr id="34" name="TextBox 33">
              <a:extLst>
                <a:ext uri="{FF2B5EF4-FFF2-40B4-BE49-F238E27FC236}">
                  <a16:creationId xmlns:a16="http://schemas.microsoft.com/office/drawing/2014/main" id="{9B5F9DB7-C725-47AC-6395-CDD79820E09D}"/>
                </a:ext>
              </a:extLst>
            </p:cNvPr>
            <p:cNvSpPr txBox="1"/>
            <p:nvPr/>
          </p:nvSpPr>
          <p:spPr>
            <a:xfrm>
              <a:off x="6621494" y="3137159"/>
              <a:ext cx="5184425" cy="1247393"/>
            </a:xfrm>
            <a:prstGeom prst="rect">
              <a:avLst/>
            </a:prstGeom>
            <a:noFill/>
          </p:spPr>
          <p:txBody>
            <a:bodyPr wrap="square" rtlCol="0" anchor="t">
              <a:spAutoFit/>
            </a:bodyPr>
            <a:lstStyle/>
            <a:p>
              <a:pPr algn="just">
                <a:lnSpc>
                  <a:spcPts val="1800"/>
                </a:lnSpc>
              </a:pPr>
              <a:r>
                <a:rPr lang="en-US" sz="1600" b="1" spc="-15">
                  <a:latin typeface="DM Sans" pitchFamily="2" charset="77"/>
                </a:rPr>
                <a:t>We experienced challenges structuring the data to comply with the logical model(star schema) in Alteryx, especially when it came to creating the second and third fact tables as  we encountered challenges with SQL</a:t>
              </a:r>
            </a:p>
          </p:txBody>
        </p:sp>
        <p:sp>
          <p:nvSpPr>
            <p:cNvPr id="35" name="TextBox 34">
              <a:extLst>
                <a:ext uri="{FF2B5EF4-FFF2-40B4-BE49-F238E27FC236}">
                  <a16:creationId xmlns:a16="http://schemas.microsoft.com/office/drawing/2014/main" id="{585CF494-745C-30CF-0276-CFD308AC414A}"/>
                </a:ext>
              </a:extLst>
            </p:cNvPr>
            <p:cNvSpPr txBox="1"/>
            <p:nvPr/>
          </p:nvSpPr>
          <p:spPr>
            <a:xfrm>
              <a:off x="6621494" y="2826555"/>
              <a:ext cx="3808415" cy="367858"/>
            </a:xfrm>
            <a:prstGeom prst="rect">
              <a:avLst/>
            </a:prstGeom>
            <a:noFill/>
          </p:spPr>
          <p:txBody>
            <a:bodyPr wrap="none" rtlCol="0" anchor="b">
              <a:spAutoFit/>
            </a:bodyPr>
            <a:lstStyle/>
            <a:p>
              <a:pPr>
                <a:lnSpc>
                  <a:spcPts val="2160"/>
                </a:lnSpc>
              </a:pPr>
              <a:r>
                <a:rPr lang="en-US" b="1" spc="-15">
                  <a:solidFill>
                    <a:srgbClr val="002060"/>
                  </a:solidFill>
                  <a:latin typeface="+mj-lt"/>
                </a:rPr>
                <a:t>CLEANING AND DATA STRUCTURING</a:t>
              </a:r>
            </a:p>
          </p:txBody>
        </p:sp>
      </p:grpSp>
      <p:grpSp>
        <p:nvGrpSpPr>
          <p:cNvPr id="42" name="Group 41">
            <a:extLst>
              <a:ext uri="{FF2B5EF4-FFF2-40B4-BE49-F238E27FC236}">
                <a16:creationId xmlns:a16="http://schemas.microsoft.com/office/drawing/2014/main" id="{814BD5A6-30D3-DCFC-BB59-438975D65DBE}"/>
              </a:ext>
            </a:extLst>
          </p:cNvPr>
          <p:cNvGrpSpPr/>
          <p:nvPr/>
        </p:nvGrpSpPr>
        <p:grpSpPr>
          <a:xfrm>
            <a:off x="5607567" y="3913622"/>
            <a:ext cx="6093337" cy="1390512"/>
            <a:chOff x="6587451" y="4428377"/>
            <a:chExt cx="5431829" cy="1566726"/>
          </a:xfrm>
        </p:grpSpPr>
        <p:sp>
          <p:nvSpPr>
            <p:cNvPr id="36" name="TextBox 35">
              <a:extLst>
                <a:ext uri="{FF2B5EF4-FFF2-40B4-BE49-F238E27FC236}">
                  <a16:creationId xmlns:a16="http://schemas.microsoft.com/office/drawing/2014/main" id="{C043773F-C6C3-7EF0-F89A-0FD3BFA54036}"/>
                </a:ext>
              </a:extLst>
            </p:cNvPr>
            <p:cNvSpPr txBox="1"/>
            <p:nvPr/>
          </p:nvSpPr>
          <p:spPr>
            <a:xfrm>
              <a:off x="6612753" y="4747710"/>
              <a:ext cx="5406527" cy="1247393"/>
            </a:xfrm>
            <a:prstGeom prst="rect">
              <a:avLst/>
            </a:prstGeom>
            <a:noFill/>
          </p:spPr>
          <p:txBody>
            <a:bodyPr wrap="square" rtlCol="0" anchor="t">
              <a:spAutoFit/>
            </a:bodyPr>
            <a:lstStyle/>
            <a:p>
              <a:pPr algn="just">
                <a:lnSpc>
                  <a:spcPts val="1800"/>
                </a:lnSpc>
              </a:pPr>
              <a:r>
                <a:rPr lang="en-US" sz="1600" b="1" spc="-15">
                  <a:latin typeface="DM Sans" pitchFamily="2" charset="77"/>
                </a:rPr>
                <a:t>We found it easy to use SQL queries to extract data from our newly developed warehouse into CSV files which we imported into  TABLEAU visualize. We realize we could have just used the connection we had set up between TABLEAU AND SQL.</a:t>
              </a:r>
            </a:p>
          </p:txBody>
        </p:sp>
        <p:sp>
          <p:nvSpPr>
            <p:cNvPr id="37" name="TextBox 36">
              <a:extLst>
                <a:ext uri="{FF2B5EF4-FFF2-40B4-BE49-F238E27FC236}">
                  <a16:creationId xmlns:a16="http://schemas.microsoft.com/office/drawing/2014/main" id="{24F80BF9-EC52-148E-C43A-FC9604828C71}"/>
                </a:ext>
              </a:extLst>
            </p:cNvPr>
            <p:cNvSpPr txBox="1"/>
            <p:nvPr/>
          </p:nvSpPr>
          <p:spPr>
            <a:xfrm>
              <a:off x="6587451" y="4428377"/>
              <a:ext cx="3237618" cy="367858"/>
            </a:xfrm>
            <a:prstGeom prst="rect">
              <a:avLst/>
            </a:prstGeom>
            <a:noFill/>
          </p:spPr>
          <p:txBody>
            <a:bodyPr wrap="none" rtlCol="0" anchor="b">
              <a:spAutoFit/>
            </a:bodyPr>
            <a:lstStyle/>
            <a:p>
              <a:pPr>
                <a:lnSpc>
                  <a:spcPts val="2160"/>
                </a:lnSpc>
              </a:pPr>
              <a:r>
                <a:rPr lang="en-US" b="1" spc="-15">
                  <a:solidFill>
                    <a:srgbClr val="002060"/>
                  </a:solidFill>
                  <a:latin typeface="+mj-lt"/>
                </a:rPr>
                <a:t>VISUALIZATION WITH TABLEAU</a:t>
              </a:r>
            </a:p>
          </p:txBody>
        </p:sp>
      </p:grpSp>
      <p:grpSp>
        <p:nvGrpSpPr>
          <p:cNvPr id="43" name="Group 42">
            <a:extLst>
              <a:ext uri="{FF2B5EF4-FFF2-40B4-BE49-F238E27FC236}">
                <a16:creationId xmlns:a16="http://schemas.microsoft.com/office/drawing/2014/main" id="{C6A2F93C-B340-B70F-842A-E1E2E66A032B}"/>
              </a:ext>
            </a:extLst>
          </p:cNvPr>
          <p:cNvGrpSpPr/>
          <p:nvPr/>
        </p:nvGrpSpPr>
        <p:grpSpPr>
          <a:xfrm>
            <a:off x="5110639" y="5375911"/>
            <a:ext cx="5984082" cy="1302550"/>
            <a:chOff x="5048373" y="5491261"/>
            <a:chExt cx="5984082" cy="1302550"/>
          </a:xfrm>
        </p:grpSpPr>
        <p:sp>
          <p:nvSpPr>
            <p:cNvPr id="38" name="TextBox 37">
              <a:extLst>
                <a:ext uri="{FF2B5EF4-FFF2-40B4-BE49-F238E27FC236}">
                  <a16:creationId xmlns:a16="http://schemas.microsoft.com/office/drawing/2014/main" id="{C267D80D-E315-6775-1982-B2A7184725DF}"/>
                </a:ext>
              </a:extLst>
            </p:cNvPr>
            <p:cNvSpPr txBox="1"/>
            <p:nvPr/>
          </p:nvSpPr>
          <p:spPr>
            <a:xfrm>
              <a:off x="5048373" y="5777251"/>
              <a:ext cx="5984082" cy="1016560"/>
            </a:xfrm>
            <a:prstGeom prst="rect">
              <a:avLst/>
            </a:prstGeom>
            <a:noFill/>
          </p:spPr>
          <p:txBody>
            <a:bodyPr wrap="square" rtlCol="0" anchor="t">
              <a:spAutoFit/>
            </a:bodyPr>
            <a:lstStyle/>
            <a:p>
              <a:pPr algn="just">
                <a:lnSpc>
                  <a:spcPts val="1800"/>
                </a:lnSpc>
              </a:pPr>
              <a:r>
                <a:rPr lang="en-US" sz="1600" b="1" spc="-15">
                  <a:latin typeface="DM Sans" pitchFamily="2" charset="77"/>
                </a:rPr>
                <a:t>We believe that our data warehouse can serve the purpose it was created for adequately and can be augmented with more economic and health related metrics for decision making. </a:t>
              </a:r>
            </a:p>
          </p:txBody>
        </p:sp>
        <p:sp>
          <p:nvSpPr>
            <p:cNvPr id="39" name="TextBox 38">
              <a:extLst>
                <a:ext uri="{FF2B5EF4-FFF2-40B4-BE49-F238E27FC236}">
                  <a16:creationId xmlns:a16="http://schemas.microsoft.com/office/drawing/2014/main" id="{E0AB2E93-3438-409A-101A-91B281DA3426}"/>
                </a:ext>
              </a:extLst>
            </p:cNvPr>
            <p:cNvSpPr txBox="1"/>
            <p:nvPr/>
          </p:nvSpPr>
          <p:spPr>
            <a:xfrm>
              <a:off x="5136798" y="5491261"/>
              <a:ext cx="2301956" cy="367858"/>
            </a:xfrm>
            <a:prstGeom prst="rect">
              <a:avLst/>
            </a:prstGeom>
            <a:noFill/>
          </p:spPr>
          <p:txBody>
            <a:bodyPr wrap="square" rtlCol="0" anchor="b">
              <a:spAutoFit/>
            </a:bodyPr>
            <a:lstStyle/>
            <a:p>
              <a:pPr>
                <a:lnSpc>
                  <a:spcPts val="2160"/>
                </a:lnSpc>
              </a:pPr>
              <a:r>
                <a:rPr lang="en-US" b="1" spc="-15">
                  <a:solidFill>
                    <a:srgbClr val="002060"/>
                  </a:solidFill>
                  <a:latin typeface="+mj-lt"/>
                </a:rPr>
                <a:t>CONCLUSION</a:t>
              </a:r>
            </a:p>
          </p:txBody>
        </p:sp>
      </p:grpSp>
    </p:spTree>
    <p:extLst>
      <p:ext uri="{BB962C8B-B14F-4D97-AF65-F5344CB8AC3E}">
        <p14:creationId xmlns:p14="http://schemas.microsoft.com/office/powerpoint/2010/main" val="9068633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C1A1BF-AC4B-DF24-AB92-405D8B95E42E}"/>
              </a:ext>
            </a:extLst>
          </p:cNvPr>
          <p:cNvSpPr>
            <a:spLocks noGrp="1"/>
          </p:cNvSpPr>
          <p:nvPr>
            <p:ph type="title"/>
          </p:nvPr>
        </p:nvSpPr>
        <p:spPr/>
        <p:txBody>
          <a:bodyPr/>
          <a:lstStyle/>
          <a:p>
            <a:r>
              <a:rPr lang="en-US"/>
              <a:t>References</a:t>
            </a:r>
          </a:p>
        </p:txBody>
      </p:sp>
      <p:sp>
        <p:nvSpPr>
          <p:cNvPr id="3" name="Content Placeholder 2">
            <a:extLst>
              <a:ext uri="{FF2B5EF4-FFF2-40B4-BE49-F238E27FC236}">
                <a16:creationId xmlns:a16="http://schemas.microsoft.com/office/drawing/2014/main" id="{5EAB32BA-2A0F-B5C1-FCD3-E0FF21360D26}"/>
              </a:ext>
            </a:extLst>
          </p:cNvPr>
          <p:cNvSpPr>
            <a:spLocks noGrp="1"/>
          </p:cNvSpPr>
          <p:nvPr>
            <p:ph idx="1"/>
          </p:nvPr>
        </p:nvSpPr>
        <p:spPr>
          <a:xfrm>
            <a:off x="838200" y="1475429"/>
            <a:ext cx="10515600" cy="4351338"/>
          </a:xfrm>
        </p:spPr>
        <p:txBody>
          <a:bodyPr>
            <a:normAutofit lnSpcReduction="10000"/>
          </a:bodyPr>
          <a:lstStyle/>
          <a:p>
            <a:r>
              <a:rPr lang="en-US"/>
              <a:t>Virginia Open Data Portal. (2024). </a:t>
            </a:r>
            <a:r>
              <a:rPr lang="en-US" i="1"/>
              <a:t>COVID-19 Cases and Vaccination Data in Virginia</a:t>
            </a:r>
            <a:r>
              <a:rPr lang="en-US"/>
              <a:t>. Virginia Open Data Portal. </a:t>
            </a:r>
            <a:r>
              <a:rPr lang="en-US">
                <a:hlinkClick r:id="rId3"/>
              </a:rPr>
              <a:t>https://data.virginia.gov</a:t>
            </a:r>
            <a:endParaRPr lang="en-US"/>
          </a:p>
          <a:p>
            <a:r>
              <a:rPr lang="en-US"/>
              <a:t>Virginia Open Data Portal. (2024). </a:t>
            </a:r>
            <a:r>
              <a:rPr lang="en-US" i="1"/>
              <a:t>Virginia Employment Status of the Population by Sex by Race and by Age by Year .</a:t>
            </a:r>
            <a:r>
              <a:rPr lang="en-US"/>
              <a:t>Virginia Open Data Portal. </a:t>
            </a:r>
            <a:r>
              <a:rPr lang="en-US">
                <a:hlinkClick r:id="rId3"/>
              </a:rPr>
              <a:t>https://data.virginia.gov</a:t>
            </a:r>
            <a:endParaRPr lang="en-US"/>
          </a:p>
          <a:p>
            <a:r>
              <a:rPr lang="en-US"/>
              <a:t>Virginia Open Data Portal. (2024). </a:t>
            </a:r>
            <a:r>
              <a:rPr lang="en-US" i="1"/>
              <a:t>Virginia Employment Status of the Population by Sex by Race and by Age by Year . </a:t>
            </a:r>
            <a:r>
              <a:rPr lang="en-US"/>
              <a:t>Virginia Open Data Portal. </a:t>
            </a:r>
            <a:r>
              <a:rPr lang="en-US">
                <a:hlinkClick r:id="rId3"/>
              </a:rPr>
              <a:t>https://data.virginia.gov</a:t>
            </a:r>
            <a:endParaRPr lang="en-US"/>
          </a:p>
          <a:p>
            <a:r>
              <a:rPr lang="en-US"/>
              <a:t>US Department of Agriculture(2014-2022). Unemployment Rate by County. https://data.ers.usda.gov/reports.aspx?ID=17828 </a:t>
            </a:r>
          </a:p>
          <a:p>
            <a:endParaRPr lang="en-US"/>
          </a:p>
          <a:p>
            <a:endParaRPr lang="en-US"/>
          </a:p>
          <a:p>
            <a:endParaRPr lang="en-US"/>
          </a:p>
        </p:txBody>
      </p:sp>
    </p:spTree>
    <p:extLst>
      <p:ext uri="{BB962C8B-B14F-4D97-AF65-F5344CB8AC3E}">
        <p14:creationId xmlns:p14="http://schemas.microsoft.com/office/powerpoint/2010/main" val="4031923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Rectangle 914">
            <a:extLst>
              <a:ext uri="{FF2B5EF4-FFF2-40B4-BE49-F238E27FC236}">
                <a16:creationId xmlns:a16="http://schemas.microsoft.com/office/drawing/2014/main" id="{ED668F51-34B8-2E89-5FC0-1FBA86D62FAD}"/>
              </a:ext>
            </a:extLst>
          </p:cNvPr>
          <p:cNvSpPr>
            <a:spLocks noChangeArrowheads="1"/>
          </p:cNvSpPr>
          <p:nvPr/>
        </p:nvSpPr>
        <p:spPr bwMode="auto">
          <a:xfrm>
            <a:off x="4326732" y="2051844"/>
            <a:ext cx="1766094" cy="18257"/>
          </a:xfrm>
          <a:prstGeom prst="rect">
            <a:avLst/>
          </a:prstGeom>
          <a:solidFill>
            <a:schemeClr val="accent1"/>
          </a:solidFill>
          <a:ln>
            <a:noFill/>
          </a:ln>
        </p:spPr>
        <p:txBody>
          <a:bodyPr vert="horz" wrap="square" lIns="45720" tIns="22860" rIns="45720" bIns="22860" numCol="1" anchor="t" anchorCtr="0" compatLnSpc="1">
            <a:prstTxWarp prst="textNoShape">
              <a:avLst/>
            </a:prstTxWarp>
          </a:bodyPr>
          <a:lstStyle/>
          <a:p>
            <a:endParaRPr lang="en-US" sz="900">
              <a:latin typeface="DM Sans" pitchFamily="2" charset="77"/>
            </a:endParaRPr>
          </a:p>
        </p:txBody>
      </p:sp>
      <p:sp>
        <p:nvSpPr>
          <p:cNvPr id="75" name="Rectangle 915">
            <a:extLst>
              <a:ext uri="{FF2B5EF4-FFF2-40B4-BE49-F238E27FC236}">
                <a16:creationId xmlns:a16="http://schemas.microsoft.com/office/drawing/2014/main" id="{A64AA571-159C-A42F-D126-F58A289EAFEE}"/>
              </a:ext>
            </a:extLst>
          </p:cNvPr>
          <p:cNvSpPr>
            <a:spLocks noChangeArrowheads="1"/>
          </p:cNvSpPr>
          <p:nvPr/>
        </p:nvSpPr>
        <p:spPr bwMode="auto">
          <a:xfrm>
            <a:off x="3803650" y="3051176"/>
            <a:ext cx="2289175" cy="19050"/>
          </a:xfrm>
          <a:prstGeom prst="rect">
            <a:avLst/>
          </a:prstGeom>
          <a:solidFill>
            <a:schemeClr val="accent2"/>
          </a:solidFill>
          <a:ln>
            <a:noFill/>
          </a:ln>
        </p:spPr>
        <p:txBody>
          <a:bodyPr vert="horz" wrap="square" lIns="45720" tIns="22860" rIns="45720" bIns="22860" numCol="1" anchor="t" anchorCtr="0" compatLnSpc="1">
            <a:prstTxWarp prst="textNoShape">
              <a:avLst/>
            </a:prstTxWarp>
          </a:bodyPr>
          <a:lstStyle/>
          <a:p>
            <a:endParaRPr lang="en-US" sz="900">
              <a:latin typeface="DM Sans" pitchFamily="2" charset="77"/>
            </a:endParaRPr>
          </a:p>
        </p:txBody>
      </p:sp>
      <p:sp>
        <p:nvSpPr>
          <p:cNvPr id="76" name="Rectangle 916">
            <a:extLst>
              <a:ext uri="{FF2B5EF4-FFF2-40B4-BE49-F238E27FC236}">
                <a16:creationId xmlns:a16="http://schemas.microsoft.com/office/drawing/2014/main" id="{2FE4C4A5-620E-C078-CBAA-F073992E2667}"/>
              </a:ext>
            </a:extLst>
          </p:cNvPr>
          <p:cNvSpPr>
            <a:spLocks noChangeArrowheads="1"/>
          </p:cNvSpPr>
          <p:nvPr/>
        </p:nvSpPr>
        <p:spPr bwMode="auto">
          <a:xfrm>
            <a:off x="3286919" y="4050507"/>
            <a:ext cx="2805907" cy="19050"/>
          </a:xfrm>
          <a:prstGeom prst="rect">
            <a:avLst/>
          </a:prstGeom>
          <a:solidFill>
            <a:schemeClr val="accent3"/>
          </a:solidFill>
          <a:ln>
            <a:noFill/>
          </a:ln>
        </p:spPr>
        <p:txBody>
          <a:bodyPr vert="horz" wrap="square" lIns="45720" tIns="22860" rIns="45720" bIns="22860" numCol="1" anchor="t" anchorCtr="0" compatLnSpc="1">
            <a:prstTxWarp prst="textNoShape">
              <a:avLst/>
            </a:prstTxWarp>
          </a:bodyPr>
          <a:lstStyle/>
          <a:p>
            <a:endParaRPr lang="en-US" sz="900">
              <a:latin typeface="DM Sans" pitchFamily="2" charset="77"/>
            </a:endParaRPr>
          </a:p>
        </p:txBody>
      </p:sp>
      <p:sp>
        <p:nvSpPr>
          <p:cNvPr id="77" name="Rectangle 917">
            <a:extLst>
              <a:ext uri="{FF2B5EF4-FFF2-40B4-BE49-F238E27FC236}">
                <a16:creationId xmlns:a16="http://schemas.microsoft.com/office/drawing/2014/main" id="{FEC0755C-A8EB-258D-FA92-436061EE550D}"/>
              </a:ext>
            </a:extLst>
          </p:cNvPr>
          <p:cNvSpPr>
            <a:spLocks noChangeArrowheads="1"/>
          </p:cNvSpPr>
          <p:nvPr/>
        </p:nvSpPr>
        <p:spPr bwMode="auto">
          <a:xfrm>
            <a:off x="2753519" y="5049838"/>
            <a:ext cx="3339307" cy="19050"/>
          </a:xfrm>
          <a:prstGeom prst="rect">
            <a:avLst/>
          </a:prstGeom>
          <a:solidFill>
            <a:schemeClr val="accent4"/>
          </a:solidFill>
          <a:ln>
            <a:noFill/>
          </a:ln>
        </p:spPr>
        <p:txBody>
          <a:bodyPr vert="horz" wrap="square" lIns="45720" tIns="22860" rIns="45720" bIns="22860" numCol="1" anchor="t" anchorCtr="0" compatLnSpc="1">
            <a:prstTxWarp prst="textNoShape">
              <a:avLst/>
            </a:prstTxWarp>
          </a:bodyPr>
          <a:lstStyle/>
          <a:p>
            <a:endParaRPr lang="en-US" sz="900">
              <a:latin typeface="DM Sans" pitchFamily="2" charset="77"/>
            </a:endParaRPr>
          </a:p>
        </p:txBody>
      </p:sp>
      <p:sp>
        <p:nvSpPr>
          <p:cNvPr id="78" name="Rectangle 918">
            <a:extLst>
              <a:ext uri="{FF2B5EF4-FFF2-40B4-BE49-F238E27FC236}">
                <a16:creationId xmlns:a16="http://schemas.microsoft.com/office/drawing/2014/main" id="{0920D7A3-43F3-C286-E011-628AE0E66227}"/>
              </a:ext>
            </a:extLst>
          </p:cNvPr>
          <p:cNvSpPr>
            <a:spLocks noChangeArrowheads="1"/>
          </p:cNvSpPr>
          <p:nvPr/>
        </p:nvSpPr>
        <p:spPr bwMode="auto">
          <a:xfrm>
            <a:off x="2246313" y="6049169"/>
            <a:ext cx="3846513" cy="19050"/>
          </a:xfrm>
          <a:prstGeom prst="rect">
            <a:avLst/>
          </a:prstGeom>
          <a:solidFill>
            <a:schemeClr val="accent5"/>
          </a:solidFill>
          <a:ln>
            <a:noFill/>
          </a:ln>
        </p:spPr>
        <p:txBody>
          <a:bodyPr vert="horz" wrap="square" lIns="45720" tIns="22860" rIns="45720" bIns="22860" numCol="1" anchor="t" anchorCtr="0" compatLnSpc="1">
            <a:prstTxWarp prst="textNoShape">
              <a:avLst/>
            </a:prstTxWarp>
          </a:bodyPr>
          <a:lstStyle/>
          <a:p>
            <a:endParaRPr lang="en-US" sz="900">
              <a:latin typeface="DM Sans" pitchFamily="2" charset="77"/>
            </a:endParaRPr>
          </a:p>
        </p:txBody>
      </p:sp>
      <p:sp>
        <p:nvSpPr>
          <p:cNvPr id="79" name="Freeform 978">
            <a:extLst>
              <a:ext uri="{FF2B5EF4-FFF2-40B4-BE49-F238E27FC236}">
                <a16:creationId xmlns:a16="http://schemas.microsoft.com/office/drawing/2014/main" id="{80FAACF5-44F2-26F1-4ECF-F48EDD327026}"/>
              </a:ext>
            </a:extLst>
          </p:cNvPr>
          <p:cNvSpPr>
            <a:spLocks noEditPoints="1"/>
          </p:cNvSpPr>
          <p:nvPr/>
        </p:nvSpPr>
        <p:spPr bwMode="auto">
          <a:xfrm>
            <a:off x="11246485" y="1880394"/>
            <a:ext cx="442913" cy="361157"/>
          </a:xfrm>
          <a:custGeom>
            <a:avLst/>
            <a:gdLst>
              <a:gd name="T0" fmla="*/ 608 w 1163"/>
              <a:gd name="T1" fmla="*/ 423 h 951"/>
              <a:gd name="T2" fmla="*/ 608 w 1163"/>
              <a:gd name="T3" fmla="*/ 370 h 951"/>
              <a:gd name="T4" fmla="*/ 370 w 1163"/>
              <a:gd name="T5" fmla="*/ 396 h 951"/>
              <a:gd name="T6" fmla="*/ 397 w 1163"/>
              <a:gd name="T7" fmla="*/ 528 h 951"/>
              <a:gd name="T8" fmla="*/ 529 w 1163"/>
              <a:gd name="T9" fmla="*/ 502 h 951"/>
              <a:gd name="T10" fmla="*/ 397 w 1163"/>
              <a:gd name="T11" fmla="*/ 475 h 951"/>
              <a:gd name="T12" fmla="*/ 397 w 1163"/>
              <a:gd name="T13" fmla="*/ 528 h 951"/>
              <a:gd name="T14" fmla="*/ 899 w 1163"/>
              <a:gd name="T15" fmla="*/ 898 h 951"/>
              <a:gd name="T16" fmla="*/ 925 w 1163"/>
              <a:gd name="T17" fmla="*/ 845 h 951"/>
              <a:gd name="T18" fmla="*/ 925 w 1163"/>
              <a:gd name="T19" fmla="*/ 793 h 951"/>
              <a:gd name="T20" fmla="*/ 793 w 1163"/>
              <a:gd name="T21" fmla="*/ 819 h 951"/>
              <a:gd name="T22" fmla="*/ 846 w 1163"/>
              <a:gd name="T23" fmla="*/ 845 h 951"/>
              <a:gd name="T24" fmla="*/ 529 w 1163"/>
              <a:gd name="T25" fmla="*/ 898 h 951"/>
              <a:gd name="T26" fmla="*/ 555 w 1163"/>
              <a:gd name="T27" fmla="*/ 845 h 951"/>
              <a:gd name="T28" fmla="*/ 555 w 1163"/>
              <a:gd name="T29" fmla="*/ 793 h 951"/>
              <a:gd name="T30" fmla="*/ 423 w 1163"/>
              <a:gd name="T31" fmla="*/ 819 h 951"/>
              <a:gd name="T32" fmla="*/ 476 w 1163"/>
              <a:gd name="T33" fmla="*/ 845 h 951"/>
              <a:gd name="T34" fmla="*/ 265 w 1163"/>
              <a:gd name="T35" fmla="*/ 898 h 951"/>
              <a:gd name="T36" fmla="*/ 1110 w 1163"/>
              <a:gd name="T37" fmla="*/ 264 h 951"/>
              <a:gd name="T38" fmla="*/ 1110 w 1163"/>
              <a:gd name="T39" fmla="*/ 211 h 951"/>
              <a:gd name="T40" fmla="*/ 212 w 1163"/>
              <a:gd name="T41" fmla="*/ 264 h 951"/>
              <a:gd name="T42" fmla="*/ 265 w 1163"/>
              <a:gd name="T43" fmla="*/ 951 h 951"/>
              <a:gd name="T44" fmla="*/ 1163 w 1163"/>
              <a:gd name="T45" fmla="*/ 898 h 951"/>
              <a:gd name="T46" fmla="*/ 1110 w 1163"/>
              <a:gd name="T47" fmla="*/ 211 h 951"/>
              <a:gd name="T48" fmla="*/ 608 w 1163"/>
              <a:gd name="T49" fmla="*/ 634 h 951"/>
              <a:gd name="T50" fmla="*/ 608 w 1163"/>
              <a:gd name="T51" fmla="*/ 581 h 951"/>
              <a:gd name="T52" fmla="*/ 370 w 1163"/>
              <a:gd name="T53" fmla="*/ 608 h 951"/>
              <a:gd name="T54" fmla="*/ 767 w 1163"/>
              <a:gd name="T55" fmla="*/ 634 h 951"/>
              <a:gd name="T56" fmla="*/ 899 w 1163"/>
              <a:gd name="T57" fmla="*/ 608 h 951"/>
              <a:gd name="T58" fmla="*/ 767 w 1163"/>
              <a:gd name="T59" fmla="*/ 581 h 951"/>
              <a:gd name="T60" fmla="*/ 767 w 1163"/>
              <a:gd name="T61" fmla="*/ 634 h 951"/>
              <a:gd name="T62" fmla="*/ 53 w 1163"/>
              <a:gd name="T63" fmla="*/ 687 h 951"/>
              <a:gd name="T64" fmla="*/ 899 w 1163"/>
              <a:gd name="T65" fmla="*/ 53 h 951"/>
              <a:gd name="T66" fmla="*/ 925 w 1163"/>
              <a:gd name="T67" fmla="*/ 158 h 951"/>
              <a:gd name="T68" fmla="*/ 952 w 1163"/>
              <a:gd name="T69" fmla="*/ 53 h 951"/>
              <a:gd name="T70" fmla="*/ 53 w 1163"/>
              <a:gd name="T71" fmla="*/ 0 h 951"/>
              <a:gd name="T72" fmla="*/ 0 w 1163"/>
              <a:gd name="T73" fmla="*/ 687 h 951"/>
              <a:gd name="T74" fmla="*/ 133 w 1163"/>
              <a:gd name="T75" fmla="*/ 740 h 951"/>
              <a:gd name="T76" fmla="*/ 133 w 1163"/>
              <a:gd name="T77" fmla="*/ 687 h 951"/>
              <a:gd name="T78" fmla="*/ 978 w 1163"/>
              <a:gd name="T79" fmla="*/ 528 h 951"/>
              <a:gd name="T80" fmla="*/ 978 w 1163"/>
              <a:gd name="T81" fmla="*/ 475 h 951"/>
              <a:gd name="T82" fmla="*/ 740 w 1163"/>
              <a:gd name="T83" fmla="*/ 502 h 951"/>
              <a:gd name="T84" fmla="*/ 767 w 1163"/>
              <a:gd name="T85" fmla="*/ 423 h 951"/>
              <a:gd name="T86" fmla="*/ 899 w 1163"/>
              <a:gd name="T87" fmla="*/ 396 h 951"/>
              <a:gd name="T88" fmla="*/ 767 w 1163"/>
              <a:gd name="T89" fmla="*/ 370 h 951"/>
              <a:gd name="T90" fmla="*/ 767 w 1163"/>
              <a:gd name="T91" fmla="*/ 423 h 9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163" h="951">
                <a:moveTo>
                  <a:pt x="397" y="423"/>
                </a:moveTo>
                <a:lnTo>
                  <a:pt x="608" y="423"/>
                </a:lnTo>
                <a:cubicBezTo>
                  <a:pt x="623" y="423"/>
                  <a:pt x="635" y="411"/>
                  <a:pt x="635" y="396"/>
                </a:cubicBezTo>
                <a:cubicBezTo>
                  <a:pt x="635" y="382"/>
                  <a:pt x="623" y="370"/>
                  <a:pt x="608" y="370"/>
                </a:cubicBezTo>
                <a:lnTo>
                  <a:pt x="397" y="370"/>
                </a:lnTo>
                <a:cubicBezTo>
                  <a:pt x="382" y="370"/>
                  <a:pt x="370" y="382"/>
                  <a:pt x="370" y="396"/>
                </a:cubicBezTo>
                <a:cubicBezTo>
                  <a:pt x="370" y="411"/>
                  <a:pt x="382" y="423"/>
                  <a:pt x="397" y="423"/>
                </a:cubicBezTo>
                <a:close/>
                <a:moveTo>
                  <a:pt x="397" y="528"/>
                </a:moveTo>
                <a:lnTo>
                  <a:pt x="502" y="528"/>
                </a:lnTo>
                <a:cubicBezTo>
                  <a:pt x="517" y="528"/>
                  <a:pt x="529" y="517"/>
                  <a:pt x="529" y="502"/>
                </a:cubicBezTo>
                <a:cubicBezTo>
                  <a:pt x="529" y="487"/>
                  <a:pt x="517" y="475"/>
                  <a:pt x="502" y="475"/>
                </a:cubicBezTo>
                <a:lnTo>
                  <a:pt x="397" y="475"/>
                </a:lnTo>
                <a:cubicBezTo>
                  <a:pt x="382" y="475"/>
                  <a:pt x="370" y="487"/>
                  <a:pt x="370" y="502"/>
                </a:cubicBezTo>
                <a:cubicBezTo>
                  <a:pt x="370" y="517"/>
                  <a:pt x="382" y="528"/>
                  <a:pt x="397" y="528"/>
                </a:cubicBezTo>
                <a:close/>
                <a:moveTo>
                  <a:pt x="1110" y="898"/>
                </a:moveTo>
                <a:lnTo>
                  <a:pt x="899" y="898"/>
                </a:lnTo>
                <a:lnTo>
                  <a:pt x="899" y="845"/>
                </a:lnTo>
                <a:lnTo>
                  <a:pt x="925" y="845"/>
                </a:lnTo>
                <a:cubicBezTo>
                  <a:pt x="940" y="845"/>
                  <a:pt x="952" y="834"/>
                  <a:pt x="952" y="819"/>
                </a:cubicBezTo>
                <a:cubicBezTo>
                  <a:pt x="952" y="804"/>
                  <a:pt x="940" y="793"/>
                  <a:pt x="925" y="793"/>
                </a:cubicBezTo>
                <a:lnTo>
                  <a:pt x="820" y="793"/>
                </a:lnTo>
                <a:cubicBezTo>
                  <a:pt x="805" y="793"/>
                  <a:pt x="793" y="804"/>
                  <a:pt x="793" y="819"/>
                </a:cubicBezTo>
                <a:cubicBezTo>
                  <a:pt x="793" y="834"/>
                  <a:pt x="805" y="845"/>
                  <a:pt x="820" y="845"/>
                </a:cubicBezTo>
                <a:lnTo>
                  <a:pt x="846" y="845"/>
                </a:lnTo>
                <a:lnTo>
                  <a:pt x="846" y="898"/>
                </a:lnTo>
                <a:lnTo>
                  <a:pt x="529" y="898"/>
                </a:lnTo>
                <a:lnTo>
                  <a:pt x="529" y="845"/>
                </a:lnTo>
                <a:lnTo>
                  <a:pt x="555" y="845"/>
                </a:lnTo>
                <a:cubicBezTo>
                  <a:pt x="570" y="845"/>
                  <a:pt x="582" y="834"/>
                  <a:pt x="582" y="819"/>
                </a:cubicBezTo>
                <a:cubicBezTo>
                  <a:pt x="582" y="804"/>
                  <a:pt x="570" y="793"/>
                  <a:pt x="555" y="793"/>
                </a:cubicBezTo>
                <a:lnTo>
                  <a:pt x="450" y="793"/>
                </a:lnTo>
                <a:cubicBezTo>
                  <a:pt x="435" y="793"/>
                  <a:pt x="423" y="804"/>
                  <a:pt x="423" y="819"/>
                </a:cubicBezTo>
                <a:cubicBezTo>
                  <a:pt x="423" y="834"/>
                  <a:pt x="435" y="845"/>
                  <a:pt x="450" y="845"/>
                </a:cubicBezTo>
                <a:lnTo>
                  <a:pt x="476" y="845"/>
                </a:lnTo>
                <a:lnTo>
                  <a:pt x="476" y="898"/>
                </a:lnTo>
                <a:lnTo>
                  <a:pt x="265" y="898"/>
                </a:lnTo>
                <a:lnTo>
                  <a:pt x="265" y="264"/>
                </a:lnTo>
                <a:lnTo>
                  <a:pt x="1110" y="264"/>
                </a:lnTo>
                <a:lnTo>
                  <a:pt x="1110" y="898"/>
                </a:lnTo>
                <a:close/>
                <a:moveTo>
                  <a:pt x="1110" y="211"/>
                </a:moveTo>
                <a:lnTo>
                  <a:pt x="265" y="211"/>
                </a:lnTo>
                <a:cubicBezTo>
                  <a:pt x="235" y="211"/>
                  <a:pt x="212" y="235"/>
                  <a:pt x="212" y="264"/>
                </a:cubicBezTo>
                <a:lnTo>
                  <a:pt x="212" y="898"/>
                </a:lnTo>
                <a:cubicBezTo>
                  <a:pt x="212" y="927"/>
                  <a:pt x="235" y="951"/>
                  <a:pt x="265" y="951"/>
                </a:cubicBezTo>
                <a:lnTo>
                  <a:pt x="1110" y="951"/>
                </a:lnTo>
                <a:cubicBezTo>
                  <a:pt x="1139" y="951"/>
                  <a:pt x="1163" y="927"/>
                  <a:pt x="1163" y="898"/>
                </a:cubicBezTo>
                <a:lnTo>
                  <a:pt x="1163" y="264"/>
                </a:lnTo>
                <a:cubicBezTo>
                  <a:pt x="1163" y="235"/>
                  <a:pt x="1139" y="211"/>
                  <a:pt x="1110" y="211"/>
                </a:cubicBezTo>
                <a:close/>
                <a:moveTo>
                  <a:pt x="397" y="634"/>
                </a:moveTo>
                <a:lnTo>
                  <a:pt x="608" y="634"/>
                </a:lnTo>
                <a:cubicBezTo>
                  <a:pt x="623" y="634"/>
                  <a:pt x="635" y="622"/>
                  <a:pt x="635" y="608"/>
                </a:cubicBezTo>
                <a:cubicBezTo>
                  <a:pt x="635" y="593"/>
                  <a:pt x="623" y="581"/>
                  <a:pt x="608" y="581"/>
                </a:cubicBezTo>
                <a:lnTo>
                  <a:pt x="397" y="581"/>
                </a:lnTo>
                <a:cubicBezTo>
                  <a:pt x="382" y="581"/>
                  <a:pt x="370" y="593"/>
                  <a:pt x="370" y="608"/>
                </a:cubicBezTo>
                <a:cubicBezTo>
                  <a:pt x="370" y="622"/>
                  <a:pt x="382" y="634"/>
                  <a:pt x="397" y="634"/>
                </a:cubicBezTo>
                <a:close/>
                <a:moveTo>
                  <a:pt x="767" y="634"/>
                </a:moveTo>
                <a:lnTo>
                  <a:pt x="872" y="634"/>
                </a:lnTo>
                <a:cubicBezTo>
                  <a:pt x="887" y="634"/>
                  <a:pt x="899" y="622"/>
                  <a:pt x="899" y="608"/>
                </a:cubicBezTo>
                <a:cubicBezTo>
                  <a:pt x="899" y="593"/>
                  <a:pt x="887" y="581"/>
                  <a:pt x="872" y="581"/>
                </a:cubicBezTo>
                <a:lnTo>
                  <a:pt x="767" y="581"/>
                </a:lnTo>
                <a:cubicBezTo>
                  <a:pt x="752" y="581"/>
                  <a:pt x="740" y="593"/>
                  <a:pt x="740" y="608"/>
                </a:cubicBezTo>
                <a:cubicBezTo>
                  <a:pt x="740" y="622"/>
                  <a:pt x="752" y="634"/>
                  <a:pt x="767" y="634"/>
                </a:cubicBezTo>
                <a:close/>
                <a:moveTo>
                  <a:pt x="133" y="687"/>
                </a:moveTo>
                <a:lnTo>
                  <a:pt x="53" y="687"/>
                </a:lnTo>
                <a:lnTo>
                  <a:pt x="53" y="53"/>
                </a:lnTo>
                <a:lnTo>
                  <a:pt x="899" y="53"/>
                </a:lnTo>
                <a:lnTo>
                  <a:pt x="899" y="132"/>
                </a:lnTo>
                <a:cubicBezTo>
                  <a:pt x="899" y="147"/>
                  <a:pt x="911" y="158"/>
                  <a:pt x="925" y="158"/>
                </a:cubicBezTo>
                <a:cubicBezTo>
                  <a:pt x="940" y="158"/>
                  <a:pt x="952" y="147"/>
                  <a:pt x="952" y="132"/>
                </a:cubicBezTo>
                <a:lnTo>
                  <a:pt x="952" y="53"/>
                </a:lnTo>
                <a:cubicBezTo>
                  <a:pt x="952" y="24"/>
                  <a:pt x="928" y="0"/>
                  <a:pt x="899" y="0"/>
                </a:cubicBezTo>
                <a:lnTo>
                  <a:pt x="53" y="0"/>
                </a:lnTo>
                <a:cubicBezTo>
                  <a:pt x="24" y="0"/>
                  <a:pt x="0" y="24"/>
                  <a:pt x="0" y="53"/>
                </a:cubicBezTo>
                <a:lnTo>
                  <a:pt x="0" y="687"/>
                </a:lnTo>
                <a:cubicBezTo>
                  <a:pt x="0" y="716"/>
                  <a:pt x="24" y="740"/>
                  <a:pt x="53" y="740"/>
                </a:cubicBezTo>
                <a:lnTo>
                  <a:pt x="133" y="740"/>
                </a:lnTo>
                <a:cubicBezTo>
                  <a:pt x="147" y="740"/>
                  <a:pt x="159" y="728"/>
                  <a:pt x="159" y="713"/>
                </a:cubicBezTo>
                <a:cubicBezTo>
                  <a:pt x="159" y="699"/>
                  <a:pt x="147" y="687"/>
                  <a:pt x="133" y="687"/>
                </a:cubicBezTo>
                <a:close/>
                <a:moveTo>
                  <a:pt x="767" y="528"/>
                </a:moveTo>
                <a:lnTo>
                  <a:pt x="978" y="528"/>
                </a:lnTo>
                <a:cubicBezTo>
                  <a:pt x="993" y="528"/>
                  <a:pt x="1004" y="517"/>
                  <a:pt x="1004" y="502"/>
                </a:cubicBezTo>
                <a:cubicBezTo>
                  <a:pt x="1004" y="487"/>
                  <a:pt x="993" y="475"/>
                  <a:pt x="978" y="475"/>
                </a:cubicBezTo>
                <a:lnTo>
                  <a:pt x="767" y="475"/>
                </a:lnTo>
                <a:cubicBezTo>
                  <a:pt x="752" y="475"/>
                  <a:pt x="740" y="487"/>
                  <a:pt x="740" y="502"/>
                </a:cubicBezTo>
                <a:cubicBezTo>
                  <a:pt x="740" y="517"/>
                  <a:pt x="752" y="528"/>
                  <a:pt x="767" y="528"/>
                </a:cubicBezTo>
                <a:close/>
                <a:moveTo>
                  <a:pt x="767" y="423"/>
                </a:moveTo>
                <a:lnTo>
                  <a:pt x="872" y="423"/>
                </a:lnTo>
                <a:cubicBezTo>
                  <a:pt x="887" y="423"/>
                  <a:pt x="899" y="411"/>
                  <a:pt x="899" y="396"/>
                </a:cubicBezTo>
                <a:cubicBezTo>
                  <a:pt x="899" y="382"/>
                  <a:pt x="887" y="370"/>
                  <a:pt x="872" y="370"/>
                </a:cubicBezTo>
                <a:lnTo>
                  <a:pt x="767" y="370"/>
                </a:lnTo>
                <a:cubicBezTo>
                  <a:pt x="752" y="370"/>
                  <a:pt x="740" y="382"/>
                  <a:pt x="740" y="396"/>
                </a:cubicBezTo>
                <a:cubicBezTo>
                  <a:pt x="740" y="411"/>
                  <a:pt x="752" y="423"/>
                  <a:pt x="767" y="423"/>
                </a:cubicBezTo>
                <a:close/>
              </a:path>
            </a:pathLst>
          </a:custGeom>
          <a:solidFill>
            <a:schemeClr val="accent1"/>
          </a:solidFill>
          <a:ln>
            <a:noFill/>
          </a:ln>
        </p:spPr>
        <p:txBody>
          <a:bodyPr vert="horz" wrap="square" lIns="45720" tIns="22860" rIns="45720" bIns="22860" numCol="1" anchor="t" anchorCtr="0" compatLnSpc="1">
            <a:prstTxWarp prst="textNoShape">
              <a:avLst/>
            </a:prstTxWarp>
          </a:bodyPr>
          <a:lstStyle/>
          <a:p>
            <a:endParaRPr lang="en-US" sz="900">
              <a:latin typeface="DM Sans" pitchFamily="2" charset="77"/>
            </a:endParaRPr>
          </a:p>
        </p:txBody>
      </p:sp>
      <p:sp>
        <p:nvSpPr>
          <p:cNvPr id="80" name="Freeform 979">
            <a:extLst>
              <a:ext uri="{FF2B5EF4-FFF2-40B4-BE49-F238E27FC236}">
                <a16:creationId xmlns:a16="http://schemas.microsoft.com/office/drawing/2014/main" id="{DB444A60-E09C-85D2-ED31-17603E512B95}"/>
              </a:ext>
            </a:extLst>
          </p:cNvPr>
          <p:cNvSpPr>
            <a:spLocks noEditPoints="1"/>
          </p:cNvSpPr>
          <p:nvPr/>
        </p:nvSpPr>
        <p:spPr bwMode="auto">
          <a:xfrm>
            <a:off x="11246485" y="2851151"/>
            <a:ext cx="442913" cy="409575"/>
          </a:xfrm>
          <a:custGeom>
            <a:avLst/>
            <a:gdLst>
              <a:gd name="T0" fmla="*/ 731 w 1163"/>
              <a:gd name="T1" fmla="*/ 393 h 1080"/>
              <a:gd name="T2" fmla="*/ 1110 w 1163"/>
              <a:gd name="T3" fmla="*/ 288 h 1080"/>
              <a:gd name="T4" fmla="*/ 1057 w 1163"/>
              <a:gd name="T5" fmla="*/ 711 h 1080"/>
              <a:gd name="T6" fmla="*/ 608 w 1163"/>
              <a:gd name="T7" fmla="*/ 446 h 1080"/>
              <a:gd name="T8" fmla="*/ 801 w 1163"/>
              <a:gd name="T9" fmla="*/ 548 h 1080"/>
              <a:gd name="T10" fmla="*/ 839 w 1163"/>
              <a:gd name="T11" fmla="*/ 545 h 1080"/>
              <a:gd name="T12" fmla="*/ 775 w 1163"/>
              <a:gd name="T13" fmla="*/ 446 h 1080"/>
              <a:gd name="T14" fmla="*/ 1057 w 1163"/>
              <a:gd name="T15" fmla="*/ 711 h 1080"/>
              <a:gd name="T16" fmla="*/ 608 w 1163"/>
              <a:gd name="T17" fmla="*/ 1028 h 1080"/>
              <a:gd name="T18" fmla="*/ 1057 w 1163"/>
              <a:gd name="T19" fmla="*/ 763 h 1080"/>
              <a:gd name="T20" fmla="*/ 608 w 1163"/>
              <a:gd name="T21" fmla="*/ 296 h 1080"/>
              <a:gd name="T22" fmla="*/ 608 w 1163"/>
              <a:gd name="T23" fmla="*/ 393 h 1080"/>
              <a:gd name="T24" fmla="*/ 693 w 1163"/>
              <a:gd name="T25" fmla="*/ 97 h 1080"/>
              <a:gd name="T26" fmla="*/ 848 w 1163"/>
              <a:gd name="T27" fmla="*/ 235 h 1080"/>
              <a:gd name="T28" fmla="*/ 622 w 1163"/>
              <a:gd name="T29" fmla="*/ 195 h 1080"/>
              <a:gd name="T30" fmla="*/ 555 w 1163"/>
              <a:gd name="T31" fmla="*/ 393 h 1080"/>
              <a:gd name="T32" fmla="*/ 555 w 1163"/>
              <a:gd name="T33" fmla="*/ 295 h 1080"/>
              <a:gd name="T34" fmla="*/ 555 w 1163"/>
              <a:gd name="T35" fmla="*/ 711 h 1080"/>
              <a:gd name="T36" fmla="*/ 106 w 1163"/>
              <a:gd name="T37" fmla="*/ 446 h 1080"/>
              <a:gd name="T38" fmla="*/ 327 w 1163"/>
              <a:gd name="T39" fmla="*/ 507 h 1080"/>
              <a:gd name="T40" fmla="*/ 337 w 1163"/>
              <a:gd name="T41" fmla="*/ 553 h 1080"/>
              <a:gd name="T42" fmla="*/ 458 w 1163"/>
              <a:gd name="T43" fmla="*/ 446 h 1080"/>
              <a:gd name="T44" fmla="*/ 555 w 1163"/>
              <a:gd name="T45" fmla="*/ 711 h 1080"/>
              <a:gd name="T46" fmla="*/ 106 w 1163"/>
              <a:gd name="T47" fmla="*/ 1028 h 1080"/>
              <a:gd name="T48" fmla="*/ 555 w 1163"/>
              <a:gd name="T49" fmla="*/ 763 h 1080"/>
              <a:gd name="T50" fmla="*/ 53 w 1163"/>
              <a:gd name="T51" fmla="*/ 393 h 1080"/>
              <a:gd name="T52" fmla="*/ 499 w 1163"/>
              <a:gd name="T53" fmla="*/ 288 h 1080"/>
              <a:gd name="T54" fmla="*/ 53 w 1163"/>
              <a:gd name="T55" fmla="*/ 393 h 1080"/>
              <a:gd name="T56" fmla="*/ 469 w 1163"/>
              <a:gd name="T57" fmla="*/ 97 h 1080"/>
              <a:gd name="T58" fmla="*/ 525 w 1163"/>
              <a:gd name="T59" fmla="*/ 235 h 1080"/>
              <a:gd name="T60" fmla="*/ 302 w 1163"/>
              <a:gd name="T61" fmla="*/ 123 h 1080"/>
              <a:gd name="T62" fmla="*/ 909 w 1163"/>
              <a:gd name="T63" fmla="*/ 235 h 1080"/>
              <a:gd name="T64" fmla="*/ 667 w 1163"/>
              <a:gd name="T65" fmla="*/ 51 h 1080"/>
              <a:gd name="T66" fmla="*/ 588 w 1163"/>
              <a:gd name="T67" fmla="*/ 128 h 1080"/>
              <a:gd name="T68" fmla="*/ 582 w 1163"/>
              <a:gd name="T69" fmla="*/ 128 h 1080"/>
              <a:gd name="T70" fmla="*/ 574 w 1163"/>
              <a:gd name="T71" fmla="*/ 128 h 1080"/>
              <a:gd name="T72" fmla="*/ 496 w 1163"/>
              <a:gd name="T73" fmla="*/ 51 h 1080"/>
              <a:gd name="T74" fmla="*/ 254 w 1163"/>
              <a:gd name="T75" fmla="*/ 235 h 1080"/>
              <a:gd name="T76" fmla="*/ 0 w 1163"/>
              <a:gd name="T77" fmla="*/ 288 h 1080"/>
              <a:gd name="T78" fmla="*/ 53 w 1163"/>
              <a:gd name="T79" fmla="*/ 446 h 1080"/>
              <a:gd name="T80" fmla="*/ 106 w 1163"/>
              <a:gd name="T81" fmla="*/ 1080 h 1080"/>
              <a:gd name="T82" fmla="*/ 1110 w 1163"/>
              <a:gd name="T83" fmla="*/ 1028 h 1080"/>
              <a:gd name="T84" fmla="*/ 1163 w 1163"/>
              <a:gd name="T85" fmla="*/ 393 h 1080"/>
              <a:gd name="T86" fmla="*/ 1110 w 1163"/>
              <a:gd name="T87" fmla="*/ 235 h 10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163" h="1080">
                <a:moveTo>
                  <a:pt x="1110" y="393"/>
                </a:moveTo>
                <a:lnTo>
                  <a:pt x="731" y="393"/>
                </a:lnTo>
                <a:cubicBezTo>
                  <a:pt x="708" y="363"/>
                  <a:pt x="685" y="328"/>
                  <a:pt x="663" y="288"/>
                </a:cubicBezTo>
                <a:lnTo>
                  <a:pt x="1110" y="288"/>
                </a:lnTo>
                <a:lnTo>
                  <a:pt x="1110" y="393"/>
                </a:lnTo>
                <a:close/>
                <a:moveTo>
                  <a:pt x="1057" y="711"/>
                </a:moveTo>
                <a:lnTo>
                  <a:pt x="608" y="711"/>
                </a:lnTo>
                <a:lnTo>
                  <a:pt x="608" y="446"/>
                </a:lnTo>
                <a:lnTo>
                  <a:pt x="705" y="446"/>
                </a:lnTo>
                <a:cubicBezTo>
                  <a:pt x="755" y="509"/>
                  <a:pt x="798" y="545"/>
                  <a:pt x="801" y="548"/>
                </a:cubicBezTo>
                <a:cubicBezTo>
                  <a:pt x="808" y="554"/>
                  <a:pt x="817" y="555"/>
                  <a:pt x="825" y="553"/>
                </a:cubicBezTo>
                <a:cubicBezTo>
                  <a:pt x="830" y="552"/>
                  <a:pt x="835" y="549"/>
                  <a:pt x="839" y="545"/>
                </a:cubicBezTo>
                <a:cubicBezTo>
                  <a:pt x="848" y="533"/>
                  <a:pt x="846" y="517"/>
                  <a:pt x="835" y="507"/>
                </a:cubicBezTo>
                <a:cubicBezTo>
                  <a:pt x="835" y="507"/>
                  <a:pt x="809" y="485"/>
                  <a:pt x="775" y="446"/>
                </a:cubicBezTo>
                <a:lnTo>
                  <a:pt x="1057" y="446"/>
                </a:lnTo>
                <a:lnTo>
                  <a:pt x="1057" y="711"/>
                </a:lnTo>
                <a:close/>
                <a:moveTo>
                  <a:pt x="1057" y="1028"/>
                </a:moveTo>
                <a:lnTo>
                  <a:pt x="608" y="1028"/>
                </a:lnTo>
                <a:lnTo>
                  <a:pt x="608" y="763"/>
                </a:lnTo>
                <a:lnTo>
                  <a:pt x="1057" y="763"/>
                </a:lnTo>
                <a:lnTo>
                  <a:pt x="1057" y="1028"/>
                </a:lnTo>
                <a:close/>
                <a:moveTo>
                  <a:pt x="608" y="296"/>
                </a:moveTo>
                <a:cubicBezTo>
                  <a:pt x="626" y="332"/>
                  <a:pt x="646" y="365"/>
                  <a:pt x="666" y="393"/>
                </a:cubicBezTo>
                <a:lnTo>
                  <a:pt x="608" y="393"/>
                </a:lnTo>
                <a:lnTo>
                  <a:pt x="608" y="296"/>
                </a:lnTo>
                <a:close/>
                <a:moveTo>
                  <a:pt x="693" y="97"/>
                </a:moveTo>
                <a:cubicBezTo>
                  <a:pt x="756" y="61"/>
                  <a:pt x="831" y="72"/>
                  <a:pt x="860" y="123"/>
                </a:cubicBezTo>
                <a:cubicBezTo>
                  <a:pt x="880" y="157"/>
                  <a:pt x="874" y="199"/>
                  <a:pt x="848" y="235"/>
                </a:cubicBezTo>
                <a:lnTo>
                  <a:pt x="638" y="235"/>
                </a:lnTo>
                <a:cubicBezTo>
                  <a:pt x="632" y="222"/>
                  <a:pt x="627" y="209"/>
                  <a:pt x="622" y="195"/>
                </a:cubicBezTo>
                <a:cubicBezTo>
                  <a:pt x="628" y="158"/>
                  <a:pt x="653" y="121"/>
                  <a:pt x="693" y="97"/>
                </a:cubicBezTo>
                <a:close/>
                <a:moveTo>
                  <a:pt x="555" y="393"/>
                </a:moveTo>
                <a:lnTo>
                  <a:pt x="497" y="393"/>
                </a:lnTo>
                <a:cubicBezTo>
                  <a:pt x="517" y="364"/>
                  <a:pt x="537" y="331"/>
                  <a:pt x="555" y="295"/>
                </a:cubicBezTo>
                <a:lnTo>
                  <a:pt x="555" y="393"/>
                </a:lnTo>
                <a:close/>
                <a:moveTo>
                  <a:pt x="555" y="711"/>
                </a:moveTo>
                <a:lnTo>
                  <a:pt x="106" y="711"/>
                </a:lnTo>
                <a:lnTo>
                  <a:pt x="106" y="446"/>
                </a:lnTo>
                <a:lnTo>
                  <a:pt x="388" y="446"/>
                </a:lnTo>
                <a:cubicBezTo>
                  <a:pt x="354" y="485"/>
                  <a:pt x="328" y="507"/>
                  <a:pt x="327" y="507"/>
                </a:cubicBezTo>
                <a:cubicBezTo>
                  <a:pt x="316" y="517"/>
                  <a:pt x="315" y="533"/>
                  <a:pt x="324" y="545"/>
                </a:cubicBezTo>
                <a:cubicBezTo>
                  <a:pt x="328" y="549"/>
                  <a:pt x="332" y="552"/>
                  <a:pt x="337" y="553"/>
                </a:cubicBezTo>
                <a:cubicBezTo>
                  <a:pt x="345" y="555"/>
                  <a:pt x="354" y="554"/>
                  <a:pt x="361" y="548"/>
                </a:cubicBezTo>
                <a:cubicBezTo>
                  <a:pt x="365" y="545"/>
                  <a:pt x="407" y="509"/>
                  <a:pt x="458" y="446"/>
                </a:cubicBezTo>
                <a:lnTo>
                  <a:pt x="555" y="446"/>
                </a:lnTo>
                <a:lnTo>
                  <a:pt x="555" y="711"/>
                </a:lnTo>
                <a:close/>
                <a:moveTo>
                  <a:pt x="555" y="1028"/>
                </a:moveTo>
                <a:lnTo>
                  <a:pt x="106" y="1028"/>
                </a:lnTo>
                <a:lnTo>
                  <a:pt x="106" y="763"/>
                </a:lnTo>
                <a:lnTo>
                  <a:pt x="555" y="763"/>
                </a:lnTo>
                <a:lnTo>
                  <a:pt x="555" y="1028"/>
                </a:lnTo>
                <a:close/>
                <a:moveTo>
                  <a:pt x="53" y="393"/>
                </a:moveTo>
                <a:lnTo>
                  <a:pt x="53" y="288"/>
                </a:lnTo>
                <a:lnTo>
                  <a:pt x="499" y="288"/>
                </a:lnTo>
                <a:cubicBezTo>
                  <a:pt x="478" y="328"/>
                  <a:pt x="454" y="363"/>
                  <a:pt x="431" y="393"/>
                </a:cubicBezTo>
                <a:lnTo>
                  <a:pt x="53" y="393"/>
                </a:lnTo>
                <a:close/>
                <a:moveTo>
                  <a:pt x="302" y="123"/>
                </a:moveTo>
                <a:cubicBezTo>
                  <a:pt x="331" y="72"/>
                  <a:pt x="406" y="61"/>
                  <a:pt x="469" y="97"/>
                </a:cubicBezTo>
                <a:cubicBezTo>
                  <a:pt x="510" y="121"/>
                  <a:pt x="535" y="158"/>
                  <a:pt x="541" y="195"/>
                </a:cubicBezTo>
                <a:cubicBezTo>
                  <a:pt x="536" y="209"/>
                  <a:pt x="530" y="222"/>
                  <a:pt x="525" y="235"/>
                </a:cubicBezTo>
                <a:lnTo>
                  <a:pt x="314" y="235"/>
                </a:lnTo>
                <a:cubicBezTo>
                  <a:pt x="289" y="199"/>
                  <a:pt x="283" y="157"/>
                  <a:pt x="302" y="123"/>
                </a:cubicBezTo>
                <a:close/>
                <a:moveTo>
                  <a:pt x="1110" y="235"/>
                </a:moveTo>
                <a:lnTo>
                  <a:pt x="909" y="235"/>
                </a:lnTo>
                <a:cubicBezTo>
                  <a:pt x="929" y="189"/>
                  <a:pt x="931" y="139"/>
                  <a:pt x="906" y="96"/>
                </a:cubicBezTo>
                <a:cubicBezTo>
                  <a:pt x="862" y="20"/>
                  <a:pt x="755" y="0"/>
                  <a:pt x="667" y="51"/>
                </a:cubicBezTo>
                <a:cubicBezTo>
                  <a:pt x="633" y="71"/>
                  <a:pt x="607" y="99"/>
                  <a:pt x="591" y="129"/>
                </a:cubicBezTo>
                <a:cubicBezTo>
                  <a:pt x="590" y="129"/>
                  <a:pt x="589" y="128"/>
                  <a:pt x="588" y="128"/>
                </a:cubicBezTo>
                <a:cubicBezTo>
                  <a:pt x="588" y="128"/>
                  <a:pt x="587" y="128"/>
                  <a:pt x="586" y="128"/>
                </a:cubicBezTo>
                <a:cubicBezTo>
                  <a:pt x="585" y="128"/>
                  <a:pt x="584" y="128"/>
                  <a:pt x="582" y="128"/>
                </a:cubicBezTo>
                <a:cubicBezTo>
                  <a:pt x="581" y="128"/>
                  <a:pt x="579" y="128"/>
                  <a:pt x="578" y="128"/>
                </a:cubicBezTo>
                <a:cubicBezTo>
                  <a:pt x="577" y="128"/>
                  <a:pt x="576" y="128"/>
                  <a:pt x="574" y="128"/>
                </a:cubicBezTo>
                <a:cubicBezTo>
                  <a:pt x="574" y="128"/>
                  <a:pt x="573" y="129"/>
                  <a:pt x="572" y="129"/>
                </a:cubicBezTo>
                <a:cubicBezTo>
                  <a:pt x="555" y="99"/>
                  <a:pt x="530" y="71"/>
                  <a:pt x="496" y="51"/>
                </a:cubicBezTo>
                <a:cubicBezTo>
                  <a:pt x="407" y="0"/>
                  <a:pt x="300" y="20"/>
                  <a:pt x="256" y="96"/>
                </a:cubicBezTo>
                <a:cubicBezTo>
                  <a:pt x="232" y="139"/>
                  <a:pt x="233" y="189"/>
                  <a:pt x="254" y="235"/>
                </a:cubicBezTo>
                <a:lnTo>
                  <a:pt x="53" y="235"/>
                </a:lnTo>
                <a:cubicBezTo>
                  <a:pt x="24" y="235"/>
                  <a:pt x="0" y="259"/>
                  <a:pt x="0" y="288"/>
                </a:cubicBezTo>
                <a:lnTo>
                  <a:pt x="0" y="393"/>
                </a:lnTo>
                <a:cubicBezTo>
                  <a:pt x="0" y="423"/>
                  <a:pt x="24" y="446"/>
                  <a:pt x="53" y="446"/>
                </a:cubicBezTo>
                <a:lnTo>
                  <a:pt x="53" y="1028"/>
                </a:lnTo>
                <a:cubicBezTo>
                  <a:pt x="53" y="1057"/>
                  <a:pt x="77" y="1080"/>
                  <a:pt x="106" y="1080"/>
                </a:cubicBezTo>
                <a:lnTo>
                  <a:pt x="1057" y="1080"/>
                </a:lnTo>
                <a:cubicBezTo>
                  <a:pt x="1086" y="1080"/>
                  <a:pt x="1110" y="1057"/>
                  <a:pt x="1110" y="1028"/>
                </a:cubicBezTo>
                <a:lnTo>
                  <a:pt x="1110" y="446"/>
                </a:lnTo>
                <a:cubicBezTo>
                  <a:pt x="1139" y="446"/>
                  <a:pt x="1163" y="423"/>
                  <a:pt x="1163" y="393"/>
                </a:cubicBezTo>
                <a:lnTo>
                  <a:pt x="1163" y="288"/>
                </a:lnTo>
                <a:cubicBezTo>
                  <a:pt x="1163" y="259"/>
                  <a:pt x="1139" y="235"/>
                  <a:pt x="1110" y="235"/>
                </a:cubicBezTo>
                <a:close/>
              </a:path>
            </a:pathLst>
          </a:custGeom>
          <a:solidFill>
            <a:schemeClr val="accent2"/>
          </a:solidFill>
          <a:ln>
            <a:noFill/>
          </a:ln>
        </p:spPr>
        <p:txBody>
          <a:bodyPr vert="horz" wrap="square" lIns="45720" tIns="22860" rIns="45720" bIns="22860" numCol="1" anchor="t" anchorCtr="0" compatLnSpc="1">
            <a:prstTxWarp prst="textNoShape">
              <a:avLst/>
            </a:prstTxWarp>
          </a:bodyPr>
          <a:lstStyle/>
          <a:p>
            <a:endParaRPr lang="en-US" sz="900">
              <a:latin typeface="DM Sans" pitchFamily="2" charset="77"/>
            </a:endParaRPr>
          </a:p>
        </p:txBody>
      </p:sp>
      <p:sp>
        <p:nvSpPr>
          <p:cNvPr id="81" name="Freeform 980">
            <a:extLst>
              <a:ext uri="{FF2B5EF4-FFF2-40B4-BE49-F238E27FC236}">
                <a16:creationId xmlns:a16="http://schemas.microsoft.com/office/drawing/2014/main" id="{5FAE1974-CEDA-43EA-7D89-BF470642B7EC}"/>
              </a:ext>
            </a:extLst>
          </p:cNvPr>
          <p:cNvSpPr>
            <a:spLocks noEditPoints="1"/>
          </p:cNvSpPr>
          <p:nvPr/>
        </p:nvSpPr>
        <p:spPr bwMode="auto">
          <a:xfrm>
            <a:off x="11246485" y="3919538"/>
            <a:ext cx="442913" cy="280194"/>
          </a:xfrm>
          <a:custGeom>
            <a:avLst/>
            <a:gdLst>
              <a:gd name="T0" fmla="*/ 582 w 1163"/>
              <a:gd name="T1" fmla="*/ 581 h 739"/>
              <a:gd name="T2" fmla="*/ 370 w 1163"/>
              <a:gd name="T3" fmla="*/ 369 h 739"/>
              <a:gd name="T4" fmla="*/ 582 w 1163"/>
              <a:gd name="T5" fmla="*/ 158 h 739"/>
              <a:gd name="T6" fmla="*/ 793 w 1163"/>
              <a:gd name="T7" fmla="*/ 369 h 739"/>
              <a:gd name="T8" fmla="*/ 582 w 1163"/>
              <a:gd name="T9" fmla="*/ 581 h 739"/>
              <a:gd name="T10" fmla="*/ 582 w 1163"/>
              <a:gd name="T11" fmla="*/ 105 h 739"/>
              <a:gd name="T12" fmla="*/ 317 w 1163"/>
              <a:gd name="T13" fmla="*/ 369 h 739"/>
              <a:gd name="T14" fmla="*/ 582 w 1163"/>
              <a:gd name="T15" fmla="*/ 634 h 739"/>
              <a:gd name="T16" fmla="*/ 846 w 1163"/>
              <a:gd name="T17" fmla="*/ 369 h 739"/>
              <a:gd name="T18" fmla="*/ 582 w 1163"/>
              <a:gd name="T19" fmla="*/ 105 h 739"/>
              <a:gd name="T20" fmla="*/ 582 w 1163"/>
              <a:gd name="T21" fmla="*/ 290 h 739"/>
              <a:gd name="T22" fmla="*/ 502 w 1163"/>
              <a:gd name="T23" fmla="*/ 369 h 739"/>
              <a:gd name="T24" fmla="*/ 582 w 1163"/>
              <a:gd name="T25" fmla="*/ 449 h 739"/>
              <a:gd name="T26" fmla="*/ 661 w 1163"/>
              <a:gd name="T27" fmla="*/ 369 h 739"/>
              <a:gd name="T28" fmla="*/ 582 w 1163"/>
              <a:gd name="T29" fmla="*/ 290 h 739"/>
              <a:gd name="T30" fmla="*/ 582 w 1163"/>
              <a:gd name="T31" fmla="*/ 687 h 739"/>
              <a:gd name="T32" fmla="*/ 53 w 1163"/>
              <a:gd name="T33" fmla="*/ 369 h 739"/>
              <a:gd name="T34" fmla="*/ 582 w 1163"/>
              <a:gd name="T35" fmla="*/ 52 h 739"/>
              <a:gd name="T36" fmla="*/ 1110 w 1163"/>
              <a:gd name="T37" fmla="*/ 369 h 739"/>
              <a:gd name="T38" fmla="*/ 582 w 1163"/>
              <a:gd name="T39" fmla="*/ 687 h 739"/>
              <a:gd name="T40" fmla="*/ 582 w 1163"/>
              <a:gd name="T41" fmla="*/ 0 h 739"/>
              <a:gd name="T42" fmla="*/ 0 w 1163"/>
              <a:gd name="T43" fmla="*/ 369 h 739"/>
              <a:gd name="T44" fmla="*/ 582 w 1163"/>
              <a:gd name="T45" fmla="*/ 739 h 739"/>
              <a:gd name="T46" fmla="*/ 1163 w 1163"/>
              <a:gd name="T47" fmla="*/ 369 h 739"/>
              <a:gd name="T48" fmla="*/ 582 w 1163"/>
              <a:gd name="T49" fmla="*/ 0 h 7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63" h="739">
                <a:moveTo>
                  <a:pt x="582" y="581"/>
                </a:moveTo>
                <a:cubicBezTo>
                  <a:pt x="465" y="581"/>
                  <a:pt x="370" y="486"/>
                  <a:pt x="370" y="369"/>
                </a:cubicBezTo>
                <a:cubicBezTo>
                  <a:pt x="370" y="253"/>
                  <a:pt x="465" y="158"/>
                  <a:pt x="582" y="158"/>
                </a:cubicBezTo>
                <a:cubicBezTo>
                  <a:pt x="698" y="158"/>
                  <a:pt x="793" y="253"/>
                  <a:pt x="793" y="369"/>
                </a:cubicBezTo>
                <a:cubicBezTo>
                  <a:pt x="793" y="486"/>
                  <a:pt x="698" y="581"/>
                  <a:pt x="582" y="581"/>
                </a:cubicBezTo>
                <a:close/>
                <a:moveTo>
                  <a:pt x="582" y="105"/>
                </a:moveTo>
                <a:cubicBezTo>
                  <a:pt x="436" y="105"/>
                  <a:pt x="317" y="224"/>
                  <a:pt x="317" y="369"/>
                </a:cubicBezTo>
                <a:cubicBezTo>
                  <a:pt x="317" y="515"/>
                  <a:pt x="436" y="634"/>
                  <a:pt x="582" y="634"/>
                </a:cubicBezTo>
                <a:cubicBezTo>
                  <a:pt x="728" y="634"/>
                  <a:pt x="846" y="515"/>
                  <a:pt x="846" y="369"/>
                </a:cubicBezTo>
                <a:cubicBezTo>
                  <a:pt x="846" y="224"/>
                  <a:pt x="728" y="105"/>
                  <a:pt x="582" y="105"/>
                </a:cubicBezTo>
                <a:close/>
                <a:moveTo>
                  <a:pt x="582" y="290"/>
                </a:moveTo>
                <a:cubicBezTo>
                  <a:pt x="538" y="290"/>
                  <a:pt x="502" y="326"/>
                  <a:pt x="502" y="369"/>
                </a:cubicBezTo>
                <a:cubicBezTo>
                  <a:pt x="502" y="413"/>
                  <a:pt x="538" y="449"/>
                  <a:pt x="582" y="449"/>
                </a:cubicBezTo>
                <a:cubicBezTo>
                  <a:pt x="625" y="449"/>
                  <a:pt x="661" y="413"/>
                  <a:pt x="661" y="369"/>
                </a:cubicBezTo>
                <a:cubicBezTo>
                  <a:pt x="661" y="326"/>
                  <a:pt x="625" y="290"/>
                  <a:pt x="582" y="290"/>
                </a:cubicBezTo>
                <a:close/>
                <a:moveTo>
                  <a:pt x="582" y="687"/>
                </a:moveTo>
                <a:cubicBezTo>
                  <a:pt x="290" y="687"/>
                  <a:pt x="53" y="460"/>
                  <a:pt x="53" y="369"/>
                </a:cubicBezTo>
                <a:cubicBezTo>
                  <a:pt x="53" y="279"/>
                  <a:pt x="290" y="52"/>
                  <a:pt x="582" y="52"/>
                </a:cubicBezTo>
                <a:cubicBezTo>
                  <a:pt x="874" y="52"/>
                  <a:pt x="1110" y="279"/>
                  <a:pt x="1110" y="369"/>
                </a:cubicBezTo>
                <a:cubicBezTo>
                  <a:pt x="1110" y="460"/>
                  <a:pt x="874" y="687"/>
                  <a:pt x="582" y="687"/>
                </a:cubicBezTo>
                <a:close/>
                <a:moveTo>
                  <a:pt x="582" y="0"/>
                </a:moveTo>
                <a:cubicBezTo>
                  <a:pt x="261" y="0"/>
                  <a:pt x="0" y="264"/>
                  <a:pt x="0" y="369"/>
                </a:cubicBezTo>
                <a:cubicBezTo>
                  <a:pt x="0" y="475"/>
                  <a:pt x="261" y="739"/>
                  <a:pt x="582" y="739"/>
                </a:cubicBezTo>
                <a:cubicBezTo>
                  <a:pt x="903" y="739"/>
                  <a:pt x="1163" y="475"/>
                  <a:pt x="1163" y="369"/>
                </a:cubicBezTo>
                <a:cubicBezTo>
                  <a:pt x="1163" y="264"/>
                  <a:pt x="903" y="0"/>
                  <a:pt x="582" y="0"/>
                </a:cubicBezTo>
                <a:close/>
              </a:path>
            </a:pathLst>
          </a:custGeom>
          <a:solidFill>
            <a:schemeClr val="accent3"/>
          </a:solidFill>
          <a:ln>
            <a:noFill/>
          </a:ln>
        </p:spPr>
        <p:txBody>
          <a:bodyPr vert="horz" wrap="square" lIns="45720" tIns="22860" rIns="45720" bIns="22860" numCol="1" anchor="t" anchorCtr="0" compatLnSpc="1">
            <a:prstTxWarp prst="textNoShape">
              <a:avLst/>
            </a:prstTxWarp>
          </a:bodyPr>
          <a:lstStyle/>
          <a:p>
            <a:endParaRPr lang="en-US" sz="900">
              <a:latin typeface="DM Sans" pitchFamily="2" charset="77"/>
            </a:endParaRPr>
          </a:p>
        </p:txBody>
      </p:sp>
      <p:sp>
        <p:nvSpPr>
          <p:cNvPr id="82" name="Freeform 981">
            <a:extLst>
              <a:ext uri="{FF2B5EF4-FFF2-40B4-BE49-F238E27FC236}">
                <a16:creationId xmlns:a16="http://schemas.microsoft.com/office/drawing/2014/main" id="{6E98EE2F-519B-233E-EB86-B9C55503986F}"/>
              </a:ext>
            </a:extLst>
          </p:cNvPr>
          <p:cNvSpPr>
            <a:spLocks noEditPoints="1"/>
          </p:cNvSpPr>
          <p:nvPr/>
        </p:nvSpPr>
        <p:spPr bwMode="auto">
          <a:xfrm>
            <a:off x="11246485" y="4838701"/>
            <a:ext cx="442913" cy="440532"/>
          </a:xfrm>
          <a:custGeom>
            <a:avLst/>
            <a:gdLst>
              <a:gd name="T0" fmla="*/ 898 w 1163"/>
              <a:gd name="T1" fmla="*/ 432 h 1162"/>
              <a:gd name="T2" fmla="*/ 687 w 1163"/>
              <a:gd name="T3" fmla="*/ 211 h 1162"/>
              <a:gd name="T4" fmla="*/ 555 w 1163"/>
              <a:gd name="T5" fmla="*/ 317 h 1162"/>
              <a:gd name="T6" fmla="*/ 687 w 1163"/>
              <a:gd name="T7" fmla="*/ 264 h 1162"/>
              <a:gd name="T8" fmla="*/ 899 w 1163"/>
              <a:gd name="T9" fmla="*/ 1056 h 1162"/>
              <a:gd name="T10" fmla="*/ 106 w 1163"/>
              <a:gd name="T11" fmla="*/ 1109 h 1162"/>
              <a:gd name="T12" fmla="*/ 53 w 1163"/>
              <a:gd name="T13" fmla="*/ 581 h 1162"/>
              <a:gd name="T14" fmla="*/ 212 w 1163"/>
              <a:gd name="T15" fmla="*/ 528 h 1162"/>
              <a:gd name="T16" fmla="*/ 476 w 1163"/>
              <a:gd name="T17" fmla="*/ 422 h 1162"/>
              <a:gd name="T18" fmla="*/ 740 w 1163"/>
              <a:gd name="T19" fmla="*/ 528 h 1162"/>
              <a:gd name="T20" fmla="*/ 899 w 1163"/>
              <a:gd name="T21" fmla="*/ 581 h 1162"/>
              <a:gd name="T22" fmla="*/ 846 w 1163"/>
              <a:gd name="T23" fmla="*/ 475 h 1162"/>
              <a:gd name="T24" fmla="*/ 555 w 1163"/>
              <a:gd name="T25" fmla="*/ 369 h 1162"/>
              <a:gd name="T26" fmla="*/ 212 w 1163"/>
              <a:gd name="T27" fmla="*/ 475 h 1162"/>
              <a:gd name="T28" fmla="*/ 0 w 1163"/>
              <a:gd name="T29" fmla="*/ 581 h 1162"/>
              <a:gd name="T30" fmla="*/ 106 w 1163"/>
              <a:gd name="T31" fmla="*/ 1162 h 1162"/>
              <a:gd name="T32" fmla="*/ 952 w 1163"/>
              <a:gd name="T33" fmla="*/ 1056 h 1162"/>
              <a:gd name="T34" fmla="*/ 846 w 1163"/>
              <a:gd name="T35" fmla="*/ 475 h 1162"/>
              <a:gd name="T36" fmla="*/ 681 w 1163"/>
              <a:gd name="T37" fmla="*/ 370 h 1162"/>
              <a:gd name="T38" fmla="*/ 740 w 1163"/>
              <a:gd name="T39" fmla="*/ 422 h 1162"/>
              <a:gd name="T40" fmla="*/ 687 w 1163"/>
              <a:gd name="T41" fmla="*/ 317 h 1162"/>
              <a:gd name="T42" fmla="*/ 1057 w 1163"/>
              <a:gd name="T43" fmla="*/ 105 h 1162"/>
              <a:gd name="T44" fmla="*/ 767 w 1163"/>
              <a:gd name="T45" fmla="*/ 0 h 1162"/>
              <a:gd name="T46" fmla="*/ 423 w 1163"/>
              <a:gd name="T47" fmla="*/ 105 h 1162"/>
              <a:gd name="T48" fmla="*/ 212 w 1163"/>
              <a:gd name="T49" fmla="*/ 211 h 1162"/>
              <a:gd name="T50" fmla="*/ 250 w 1163"/>
              <a:gd name="T51" fmla="*/ 393 h 1162"/>
              <a:gd name="T52" fmla="*/ 265 w 1163"/>
              <a:gd name="T53" fmla="*/ 211 h 1162"/>
              <a:gd name="T54" fmla="*/ 423 w 1163"/>
              <a:gd name="T55" fmla="*/ 158 h 1162"/>
              <a:gd name="T56" fmla="*/ 687 w 1163"/>
              <a:gd name="T57" fmla="*/ 52 h 1162"/>
              <a:gd name="T58" fmla="*/ 952 w 1163"/>
              <a:gd name="T59" fmla="*/ 158 h 1162"/>
              <a:gd name="T60" fmla="*/ 1110 w 1163"/>
              <a:gd name="T61" fmla="*/ 211 h 1162"/>
              <a:gd name="T62" fmla="*/ 1057 w 1163"/>
              <a:gd name="T63" fmla="*/ 739 h 1162"/>
              <a:gd name="T64" fmla="*/ 1004 w 1163"/>
              <a:gd name="T65" fmla="*/ 792 h 1162"/>
              <a:gd name="T66" fmla="*/ 1163 w 1163"/>
              <a:gd name="T67" fmla="*/ 686 h 1162"/>
              <a:gd name="T68" fmla="*/ 1057 w 1163"/>
              <a:gd name="T69" fmla="*/ 105 h 1162"/>
              <a:gd name="T70" fmla="*/ 1004 w 1163"/>
              <a:gd name="T71" fmla="*/ 369 h 1162"/>
              <a:gd name="T72" fmla="*/ 1004 w 1163"/>
              <a:gd name="T73" fmla="*/ 422 h 1162"/>
              <a:gd name="T74" fmla="*/ 1057 w 1163"/>
              <a:gd name="T75" fmla="*/ 264 h 1162"/>
              <a:gd name="T76" fmla="*/ 952 w 1163"/>
              <a:gd name="T77" fmla="*/ 264 h 1162"/>
              <a:gd name="T78" fmla="*/ 1057 w 1163"/>
              <a:gd name="T79" fmla="*/ 264 h 1162"/>
              <a:gd name="T80" fmla="*/ 740 w 1163"/>
              <a:gd name="T81" fmla="*/ 634 h 1162"/>
              <a:gd name="T82" fmla="*/ 846 w 1163"/>
              <a:gd name="T83" fmla="*/ 634 h 1162"/>
              <a:gd name="T84" fmla="*/ 476 w 1163"/>
              <a:gd name="T85" fmla="*/ 951 h 1162"/>
              <a:gd name="T86" fmla="*/ 476 w 1163"/>
              <a:gd name="T87" fmla="*/ 634 h 1162"/>
              <a:gd name="T88" fmla="*/ 476 w 1163"/>
              <a:gd name="T89" fmla="*/ 951 h 1162"/>
              <a:gd name="T90" fmla="*/ 265 w 1163"/>
              <a:gd name="T91" fmla="*/ 792 h 1162"/>
              <a:gd name="T92" fmla="*/ 687 w 1163"/>
              <a:gd name="T93" fmla="*/ 792 h 1162"/>
              <a:gd name="T94" fmla="*/ 476 w 1163"/>
              <a:gd name="T95" fmla="*/ 845 h 1162"/>
              <a:gd name="T96" fmla="*/ 476 w 1163"/>
              <a:gd name="T97" fmla="*/ 739 h 1162"/>
              <a:gd name="T98" fmla="*/ 476 w 1163"/>
              <a:gd name="T99" fmla="*/ 845 h 1162"/>
              <a:gd name="T100" fmla="*/ 370 w 1163"/>
              <a:gd name="T101" fmla="*/ 792 h 1162"/>
              <a:gd name="T102" fmla="*/ 582 w 1163"/>
              <a:gd name="T103" fmla="*/ 792 h 1162"/>
              <a:gd name="T104" fmla="*/ 793 w 1163"/>
              <a:gd name="T105" fmla="*/ 739 h 1162"/>
              <a:gd name="T106" fmla="*/ 793 w 1163"/>
              <a:gd name="T107" fmla="*/ 792 h 1162"/>
              <a:gd name="T108" fmla="*/ 793 w 1163"/>
              <a:gd name="T109" fmla="*/ 739 h 1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163" h="1162">
                <a:moveTo>
                  <a:pt x="846" y="422"/>
                </a:moveTo>
                <a:cubicBezTo>
                  <a:pt x="864" y="422"/>
                  <a:pt x="882" y="426"/>
                  <a:pt x="898" y="432"/>
                </a:cubicBezTo>
                <a:cubicBezTo>
                  <a:pt x="898" y="429"/>
                  <a:pt x="899" y="426"/>
                  <a:pt x="899" y="422"/>
                </a:cubicBezTo>
                <a:cubicBezTo>
                  <a:pt x="899" y="306"/>
                  <a:pt x="804" y="211"/>
                  <a:pt x="687" y="211"/>
                </a:cubicBezTo>
                <a:cubicBezTo>
                  <a:pt x="609" y="211"/>
                  <a:pt x="541" y="253"/>
                  <a:pt x="505" y="317"/>
                </a:cubicBezTo>
                <a:lnTo>
                  <a:pt x="555" y="317"/>
                </a:lnTo>
                <a:cubicBezTo>
                  <a:pt x="560" y="317"/>
                  <a:pt x="565" y="317"/>
                  <a:pt x="569" y="318"/>
                </a:cubicBezTo>
                <a:cubicBezTo>
                  <a:pt x="598" y="285"/>
                  <a:pt x="640" y="264"/>
                  <a:pt x="687" y="264"/>
                </a:cubicBezTo>
                <a:cubicBezTo>
                  <a:pt x="775" y="264"/>
                  <a:pt x="846" y="335"/>
                  <a:pt x="846" y="422"/>
                </a:cubicBezTo>
                <a:close/>
                <a:moveTo>
                  <a:pt x="899" y="1056"/>
                </a:moveTo>
                <a:cubicBezTo>
                  <a:pt x="899" y="1086"/>
                  <a:pt x="875" y="1109"/>
                  <a:pt x="846" y="1109"/>
                </a:cubicBezTo>
                <a:lnTo>
                  <a:pt x="106" y="1109"/>
                </a:lnTo>
                <a:cubicBezTo>
                  <a:pt x="77" y="1109"/>
                  <a:pt x="53" y="1086"/>
                  <a:pt x="53" y="1056"/>
                </a:cubicBezTo>
                <a:lnTo>
                  <a:pt x="53" y="581"/>
                </a:lnTo>
                <a:cubicBezTo>
                  <a:pt x="53" y="552"/>
                  <a:pt x="77" y="528"/>
                  <a:pt x="106" y="528"/>
                </a:cubicBezTo>
                <a:lnTo>
                  <a:pt x="212" y="528"/>
                </a:lnTo>
                <a:cubicBezTo>
                  <a:pt x="318" y="528"/>
                  <a:pt x="318" y="422"/>
                  <a:pt x="397" y="422"/>
                </a:cubicBezTo>
                <a:lnTo>
                  <a:pt x="476" y="422"/>
                </a:lnTo>
                <a:lnTo>
                  <a:pt x="555" y="422"/>
                </a:lnTo>
                <a:cubicBezTo>
                  <a:pt x="635" y="422"/>
                  <a:pt x="635" y="528"/>
                  <a:pt x="740" y="528"/>
                </a:cubicBezTo>
                <a:lnTo>
                  <a:pt x="846" y="528"/>
                </a:lnTo>
                <a:cubicBezTo>
                  <a:pt x="875" y="528"/>
                  <a:pt x="899" y="552"/>
                  <a:pt x="899" y="581"/>
                </a:cubicBezTo>
                <a:lnTo>
                  <a:pt x="899" y="1056"/>
                </a:lnTo>
                <a:close/>
                <a:moveTo>
                  <a:pt x="846" y="475"/>
                </a:moveTo>
                <a:lnTo>
                  <a:pt x="740" y="475"/>
                </a:lnTo>
                <a:cubicBezTo>
                  <a:pt x="661" y="475"/>
                  <a:pt x="661" y="369"/>
                  <a:pt x="555" y="369"/>
                </a:cubicBezTo>
                <a:lnTo>
                  <a:pt x="397" y="369"/>
                </a:lnTo>
                <a:cubicBezTo>
                  <a:pt x="291" y="369"/>
                  <a:pt x="291" y="475"/>
                  <a:pt x="212" y="475"/>
                </a:cubicBezTo>
                <a:lnTo>
                  <a:pt x="106" y="475"/>
                </a:lnTo>
                <a:cubicBezTo>
                  <a:pt x="48" y="475"/>
                  <a:pt x="0" y="522"/>
                  <a:pt x="0" y="581"/>
                </a:cubicBezTo>
                <a:lnTo>
                  <a:pt x="0" y="1056"/>
                </a:lnTo>
                <a:cubicBezTo>
                  <a:pt x="0" y="1115"/>
                  <a:pt x="48" y="1162"/>
                  <a:pt x="106" y="1162"/>
                </a:cubicBezTo>
                <a:lnTo>
                  <a:pt x="846" y="1162"/>
                </a:lnTo>
                <a:cubicBezTo>
                  <a:pt x="904" y="1162"/>
                  <a:pt x="952" y="1115"/>
                  <a:pt x="952" y="1056"/>
                </a:cubicBezTo>
                <a:lnTo>
                  <a:pt x="952" y="581"/>
                </a:lnTo>
                <a:cubicBezTo>
                  <a:pt x="952" y="522"/>
                  <a:pt x="904" y="475"/>
                  <a:pt x="846" y="475"/>
                </a:cubicBezTo>
                <a:close/>
                <a:moveTo>
                  <a:pt x="631" y="333"/>
                </a:moveTo>
                <a:cubicBezTo>
                  <a:pt x="652" y="343"/>
                  <a:pt x="668" y="357"/>
                  <a:pt x="681" y="370"/>
                </a:cubicBezTo>
                <a:cubicBezTo>
                  <a:pt x="683" y="370"/>
                  <a:pt x="685" y="369"/>
                  <a:pt x="687" y="369"/>
                </a:cubicBezTo>
                <a:cubicBezTo>
                  <a:pt x="717" y="369"/>
                  <a:pt x="740" y="393"/>
                  <a:pt x="740" y="422"/>
                </a:cubicBezTo>
                <a:lnTo>
                  <a:pt x="793" y="422"/>
                </a:lnTo>
                <a:cubicBezTo>
                  <a:pt x="793" y="364"/>
                  <a:pt x="746" y="317"/>
                  <a:pt x="687" y="317"/>
                </a:cubicBezTo>
                <a:cubicBezTo>
                  <a:pt x="667" y="317"/>
                  <a:pt x="647" y="323"/>
                  <a:pt x="631" y="333"/>
                </a:cubicBezTo>
                <a:close/>
                <a:moveTo>
                  <a:pt x="1057" y="105"/>
                </a:moveTo>
                <a:lnTo>
                  <a:pt x="952" y="105"/>
                </a:lnTo>
                <a:cubicBezTo>
                  <a:pt x="872" y="105"/>
                  <a:pt x="872" y="0"/>
                  <a:pt x="767" y="0"/>
                </a:cubicBezTo>
                <a:lnTo>
                  <a:pt x="608" y="0"/>
                </a:lnTo>
                <a:cubicBezTo>
                  <a:pt x="502" y="0"/>
                  <a:pt x="502" y="105"/>
                  <a:pt x="423" y="105"/>
                </a:cubicBezTo>
                <a:lnTo>
                  <a:pt x="318" y="105"/>
                </a:lnTo>
                <a:cubicBezTo>
                  <a:pt x="259" y="105"/>
                  <a:pt x="212" y="153"/>
                  <a:pt x="212" y="211"/>
                </a:cubicBezTo>
                <a:lnTo>
                  <a:pt x="212" y="422"/>
                </a:lnTo>
                <a:cubicBezTo>
                  <a:pt x="222" y="422"/>
                  <a:pt x="228" y="418"/>
                  <a:pt x="250" y="393"/>
                </a:cubicBezTo>
                <a:cubicBezTo>
                  <a:pt x="254" y="388"/>
                  <a:pt x="259" y="382"/>
                  <a:pt x="265" y="377"/>
                </a:cubicBezTo>
                <a:lnTo>
                  <a:pt x="265" y="211"/>
                </a:lnTo>
                <a:cubicBezTo>
                  <a:pt x="265" y="182"/>
                  <a:pt x="288" y="158"/>
                  <a:pt x="318" y="158"/>
                </a:cubicBezTo>
                <a:lnTo>
                  <a:pt x="423" y="158"/>
                </a:lnTo>
                <a:cubicBezTo>
                  <a:pt x="529" y="158"/>
                  <a:pt x="529" y="52"/>
                  <a:pt x="608" y="52"/>
                </a:cubicBezTo>
                <a:lnTo>
                  <a:pt x="687" y="52"/>
                </a:lnTo>
                <a:lnTo>
                  <a:pt x="767" y="52"/>
                </a:lnTo>
                <a:cubicBezTo>
                  <a:pt x="846" y="52"/>
                  <a:pt x="846" y="158"/>
                  <a:pt x="952" y="158"/>
                </a:cubicBezTo>
                <a:lnTo>
                  <a:pt x="1057" y="158"/>
                </a:lnTo>
                <a:cubicBezTo>
                  <a:pt x="1086" y="158"/>
                  <a:pt x="1110" y="182"/>
                  <a:pt x="1110" y="211"/>
                </a:cubicBezTo>
                <a:lnTo>
                  <a:pt x="1110" y="686"/>
                </a:lnTo>
                <a:cubicBezTo>
                  <a:pt x="1110" y="716"/>
                  <a:pt x="1086" y="739"/>
                  <a:pt x="1057" y="739"/>
                </a:cubicBezTo>
                <a:lnTo>
                  <a:pt x="1004" y="739"/>
                </a:lnTo>
                <a:lnTo>
                  <a:pt x="1004" y="792"/>
                </a:lnTo>
                <a:lnTo>
                  <a:pt x="1057" y="792"/>
                </a:lnTo>
                <a:cubicBezTo>
                  <a:pt x="1116" y="792"/>
                  <a:pt x="1163" y="745"/>
                  <a:pt x="1163" y="686"/>
                </a:cubicBezTo>
                <a:lnTo>
                  <a:pt x="1163" y="211"/>
                </a:lnTo>
                <a:cubicBezTo>
                  <a:pt x="1163" y="153"/>
                  <a:pt x="1116" y="105"/>
                  <a:pt x="1057" y="105"/>
                </a:cubicBezTo>
                <a:close/>
                <a:moveTo>
                  <a:pt x="1031" y="396"/>
                </a:moveTo>
                <a:cubicBezTo>
                  <a:pt x="1031" y="381"/>
                  <a:pt x="1019" y="369"/>
                  <a:pt x="1004" y="369"/>
                </a:cubicBezTo>
                <a:cubicBezTo>
                  <a:pt x="990" y="369"/>
                  <a:pt x="978" y="381"/>
                  <a:pt x="978" y="396"/>
                </a:cubicBezTo>
                <a:cubicBezTo>
                  <a:pt x="978" y="410"/>
                  <a:pt x="990" y="422"/>
                  <a:pt x="1004" y="422"/>
                </a:cubicBezTo>
                <a:cubicBezTo>
                  <a:pt x="1019" y="422"/>
                  <a:pt x="1031" y="410"/>
                  <a:pt x="1031" y="396"/>
                </a:cubicBezTo>
                <a:close/>
                <a:moveTo>
                  <a:pt x="1057" y="264"/>
                </a:moveTo>
                <a:cubicBezTo>
                  <a:pt x="1057" y="235"/>
                  <a:pt x="1034" y="211"/>
                  <a:pt x="1004" y="211"/>
                </a:cubicBezTo>
                <a:cubicBezTo>
                  <a:pt x="975" y="211"/>
                  <a:pt x="952" y="235"/>
                  <a:pt x="952" y="264"/>
                </a:cubicBezTo>
                <a:cubicBezTo>
                  <a:pt x="952" y="293"/>
                  <a:pt x="975" y="317"/>
                  <a:pt x="1004" y="317"/>
                </a:cubicBezTo>
                <a:cubicBezTo>
                  <a:pt x="1034" y="317"/>
                  <a:pt x="1057" y="293"/>
                  <a:pt x="1057" y="264"/>
                </a:cubicBezTo>
                <a:close/>
                <a:moveTo>
                  <a:pt x="793" y="581"/>
                </a:moveTo>
                <a:cubicBezTo>
                  <a:pt x="764" y="581"/>
                  <a:pt x="740" y="604"/>
                  <a:pt x="740" y="634"/>
                </a:cubicBezTo>
                <a:cubicBezTo>
                  <a:pt x="740" y="663"/>
                  <a:pt x="764" y="686"/>
                  <a:pt x="793" y="686"/>
                </a:cubicBezTo>
                <a:cubicBezTo>
                  <a:pt x="822" y="686"/>
                  <a:pt x="846" y="663"/>
                  <a:pt x="846" y="634"/>
                </a:cubicBezTo>
                <a:cubicBezTo>
                  <a:pt x="846" y="604"/>
                  <a:pt x="822" y="581"/>
                  <a:pt x="793" y="581"/>
                </a:cubicBezTo>
                <a:close/>
                <a:moveTo>
                  <a:pt x="476" y="951"/>
                </a:moveTo>
                <a:cubicBezTo>
                  <a:pt x="388" y="951"/>
                  <a:pt x="318" y="880"/>
                  <a:pt x="318" y="792"/>
                </a:cubicBezTo>
                <a:cubicBezTo>
                  <a:pt x="318" y="705"/>
                  <a:pt x="388" y="634"/>
                  <a:pt x="476" y="634"/>
                </a:cubicBezTo>
                <a:cubicBezTo>
                  <a:pt x="564" y="634"/>
                  <a:pt x="635" y="705"/>
                  <a:pt x="635" y="792"/>
                </a:cubicBezTo>
                <a:cubicBezTo>
                  <a:pt x="635" y="880"/>
                  <a:pt x="564" y="951"/>
                  <a:pt x="476" y="951"/>
                </a:cubicBezTo>
                <a:close/>
                <a:moveTo>
                  <a:pt x="476" y="581"/>
                </a:moveTo>
                <a:cubicBezTo>
                  <a:pt x="359" y="581"/>
                  <a:pt x="265" y="675"/>
                  <a:pt x="265" y="792"/>
                </a:cubicBezTo>
                <a:cubicBezTo>
                  <a:pt x="265" y="909"/>
                  <a:pt x="359" y="1004"/>
                  <a:pt x="476" y="1004"/>
                </a:cubicBezTo>
                <a:cubicBezTo>
                  <a:pt x="593" y="1004"/>
                  <a:pt x="687" y="909"/>
                  <a:pt x="687" y="792"/>
                </a:cubicBezTo>
                <a:cubicBezTo>
                  <a:pt x="687" y="675"/>
                  <a:pt x="593" y="581"/>
                  <a:pt x="476" y="581"/>
                </a:cubicBezTo>
                <a:close/>
                <a:moveTo>
                  <a:pt x="476" y="845"/>
                </a:moveTo>
                <a:cubicBezTo>
                  <a:pt x="447" y="845"/>
                  <a:pt x="423" y="821"/>
                  <a:pt x="423" y="792"/>
                </a:cubicBezTo>
                <a:cubicBezTo>
                  <a:pt x="423" y="763"/>
                  <a:pt x="447" y="739"/>
                  <a:pt x="476" y="739"/>
                </a:cubicBezTo>
                <a:cubicBezTo>
                  <a:pt x="505" y="739"/>
                  <a:pt x="529" y="763"/>
                  <a:pt x="529" y="792"/>
                </a:cubicBezTo>
                <a:cubicBezTo>
                  <a:pt x="529" y="821"/>
                  <a:pt x="505" y="845"/>
                  <a:pt x="476" y="845"/>
                </a:cubicBezTo>
                <a:close/>
                <a:moveTo>
                  <a:pt x="476" y="686"/>
                </a:moveTo>
                <a:cubicBezTo>
                  <a:pt x="418" y="686"/>
                  <a:pt x="370" y="734"/>
                  <a:pt x="370" y="792"/>
                </a:cubicBezTo>
                <a:cubicBezTo>
                  <a:pt x="370" y="851"/>
                  <a:pt x="418" y="898"/>
                  <a:pt x="476" y="898"/>
                </a:cubicBezTo>
                <a:cubicBezTo>
                  <a:pt x="534" y="898"/>
                  <a:pt x="582" y="851"/>
                  <a:pt x="582" y="792"/>
                </a:cubicBezTo>
                <a:cubicBezTo>
                  <a:pt x="582" y="734"/>
                  <a:pt x="534" y="686"/>
                  <a:pt x="476" y="686"/>
                </a:cubicBezTo>
                <a:close/>
                <a:moveTo>
                  <a:pt x="793" y="739"/>
                </a:moveTo>
                <a:cubicBezTo>
                  <a:pt x="778" y="739"/>
                  <a:pt x="767" y="751"/>
                  <a:pt x="767" y="766"/>
                </a:cubicBezTo>
                <a:cubicBezTo>
                  <a:pt x="767" y="780"/>
                  <a:pt x="778" y="792"/>
                  <a:pt x="793" y="792"/>
                </a:cubicBezTo>
                <a:cubicBezTo>
                  <a:pt x="808" y="792"/>
                  <a:pt x="820" y="780"/>
                  <a:pt x="820" y="766"/>
                </a:cubicBezTo>
                <a:cubicBezTo>
                  <a:pt x="820" y="751"/>
                  <a:pt x="808" y="739"/>
                  <a:pt x="793" y="739"/>
                </a:cubicBezTo>
                <a:close/>
              </a:path>
            </a:pathLst>
          </a:custGeom>
          <a:solidFill>
            <a:schemeClr val="accent4"/>
          </a:solidFill>
          <a:ln>
            <a:noFill/>
          </a:ln>
        </p:spPr>
        <p:txBody>
          <a:bodyPr vert="horz" wrap="square" lIns="45720" tIns="22860" rIns="45720" bIns="22860" numCol="1" anchor="t" anchorCtr="0" compatLnSpc="1">
            <a:prstTxWarp prst="textNoShape">
              <a:avLst/>
            </a:prstTxWarp>
          </a:bodyPr>
          <a:lstStyle/>
          <a:p>
            <a:endParaRPr lang="en-US" sz="900">
              <a:latin typeface="DM Sans" pitchFamily="2" charset="77"/>
            </a:endParaRPr>
          </a:p>
        </p:txBody>
      </p:sp>
      <p:sp>
        <p:nvSpPr>
          <p:cNvPr id="83" name="Freeform 982">
            <a:extLst>
              <a:ext uri="{FF2B5EF4-FFF2-40B4-BE49-F238E27FC236}">
                <a16:creationId xmlns:a16="http://schemas.microsoft.com/office/drawing/2014/main" id="{C39CC919-45CC-427E-3B24-FFCF48E2703D}"/>
              </a:ext>
            </a:extLst>
          </p:cNvPr>
          <p:cNvSpPr>
            <a:spLocks noEditPoints="1"/>
          </p:cNvSpPr>
          <p:nvPr/>
        </p:nvSpPr>
        <p:spPr bwMode="auto">
          <a:xfrm>
            <a:off x="11246485" y="5838032"/>
            <a:ext cx="442913" cy="441325"/>
          </a:xfrm>
          <a:custGeom>
            <a:avLst/>
            <a:gdLst>
              <a:gd name="T0" fmla="*/ 106 w 1163"/>
              <a:gd name="T1" fmla="*/ 132 h 1163"/>
              <a:gd name="T2" fmla="*/ 159 w 1163"/>
              <a:gd name="T3" fmla="*/ 132 h 1163"/>
              <a:gd name="T4" fmla="*/ 344 w 1163"/>
              <a:gd name="T5" fmla="*/ 106 h 1163"/>
              <a:gd name="T6" fmla="*/ 344 w 1163"/>
              <a:gd name="T7" fmla="*/ 159 h 1163"/>
              <a:gd name="T8" fmla="*/ 344 w 1163"/>
              <a:gd name="T9" fmla="*/ 106 h 1163"/>
              <a:gd name="T10" fmla="*/ 53 w 1163"/>
              <a:gd name="T11" fmla="*/ 211 h 1163"/>
              <a:gd name="T12" fmla="*/ 106 w 1163"/>
              <a:gd name="T13" fmla="*/ 53 h 1163"/>
              <a:gd name="T14" fmla="*/ 1110 w 1163"/>
              <a:gd name="T15" fmla="*/ 106 h 1163"/>
              <a:gd name="T16" fmla="*/ 1110 w 1163"/>
              <a:gd name="T17" fmla="*/ 1057 h 1163"/>
              <a:gd name="T18" fmla="*/ 106 w 1163"/>
              <a:gd name="T19" fmla="*/ 1110 h 1163"/>
              <a:gd name="T20" fmla="*/ 53 w 1163"/>
              <a:gd name="T21" fmla="*/ 264 h 1163"/>
              <a:gd name="T22" fmla="*/ 1110 w 1163"/>
              <a:gd name="T23" fmla="*/ 1057 h 1163"/>
              <a:gd name="T24" fmla="*/ 106 w 1163"/>
              <a:gd name="T25" fmla="*/ 0 h 1163"/>
              <a:gd name="T26" fmla="*/ 0 w 1163"/>
              <a:gd name="T27" fmla="*/ 1057 h 1163"/>
              <a:gd name="T28" fmla="*/ 1057 w 1163"/>
              <a:gd name="T29" fmla="*/ 1163 h 1163"/>
              <a:gd name="T30" fmla="*/ 1163 w 1163"/>
              <a:gd name="T31" fmla="*/ 106 h 1163"/>
              <a:gd name="T32" fmla="*/ 1031 w 1163"/>
              <a:gd name="T33" fmla="*/ 106 h 1163"/>
              <a:gd name="T34" fmla="*/ 423 w 1163"/>
              <a:gd name="T35" fmla="*/ 132 h 1163"/>
              <a:gd name="T36" fmla="*/ 1031 w 1163"/>
              <a:gd name="T37" fmla="*/ 159 h 1163"/>
              <a:gd name="T38" fmla="*/ 1031 w 1163"/>
              <a:gd name="T39" fmla="*/ 106 h 1163"/>
              <a:gd name="T40" fmla="*/ 212 w 1163"/>
              <a:gd name="T41" fmla="*/ 132 h 1163"/>
              <a:gd name="T42" fmla="*/ 265 w 1163"/>
              <a:gd name="T43" fmla="*/ 132 h 1163"/>
              <a:gd name="T44" fmla="*/ 779 w 1163"/>
              <a:gd name="T45" fmla="*/ 611 h 1163"/>
              <a:gd name="T46" fmla="*/ 582 w 1163"/>
              <a:gd name="T47" fmla="*/ 898 h 1163"/>
              <a:gd name="T48" fmla="*/ 452 w 1163"/>
              <a:gd name="T49" fmla="*/ 917 h 1163"/>
              <a:gd name="T50" fmla="*/ 846 w 1163"/>
              <a:gd name="T51" fmla="*/ 687 h 1163"/>
              <a:gd name="T52" fmla="*/ 779 w 1163"/>
              <a:gd name="T53" fmla="*/ 611 h 1163"/>
              <a:gd name="T54" fmla="*/ 600 w 1163"/>
              <a:gd name="T55" fmla="*/ 668 h 1163"/>
              <a:gd name="T56" fmla="*/ 563 w 1163"/>
              <a:gd name="T57" fmla="*/ 706 h 1163"/>
              <a:gd name="T58" fmla="*/ 331 w 1163"/>
              <a:gd name="T59" fmla="*/ 938 h 1163"/>
              <a:gd name="T60" fmla="*/ 832 w 1163"/>
              <a:gd name="T61" fmla="*/ 436 h 1163"/>
              <a:gd name="T62" fmla="*/ 331 w 1163"/>
              <a:gd name="T63" fmla="*/ 938 h 1163"/>
              <a:gd name="T64" fmla="*/ 370 w 1163"/>
              <a:gd name="T65" fmla="*/ 687 h 1163"/>
              <a:gd name="T66" fmla="*/ 658 w 1163"/>
              <a:gd name="T67" fmla="*/ 490 h 1163"/>
              <a:gd name="T68" fmla="*/ 582 w 1163"/>
              <a:gd name="T69" fmla="*/ 423 h 1163"/>
              <a:gd name="T70" fmla="*/ 352 w 1163"/>
              <a:gd name="T71" fmla="*/ 817 h 1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163" h="1163">
                <a:moveTo>
                  <a:pt x="133" y="106"/>
                </a:moveTo>
                <a:cubicBezTo>
                  <a:pt x="118" y="106"/>
                  <a:pt x="106" y="118"/>
                  <a:pt x="106" y="132"/>
                </a:cubicBezTo>
                <a:cubicBezTo>
                  <a:pt x="106" y="147"/>
                  <a:pt x="118" y="159"/>
                  <a:pt x="133" y="159"/>
                </a:cubicBezTo>
                <a:cubicBezTo>
                  <a:pt x="147" y="159"/>
                  <a:pt x="159" y="147"/>
                  <a:pt x="159" y="132"/>
                </a:cubicBezTo>
                <a:cubicBezTo>
                  <a:pt x="159" y="118"/>
                  <a:pt x="147" y="106"/>
                  <a:pt x="133" y="106"/>
                </a:cubicBezTo>
                <a:close/>
                <a:moveTo>
                  <a:pt x="344" y="106"/>
                </a:moveTo>
                <a:cubicBezTo>
                  <a:pt x="329" y="106"/>
                  <a:pt x="318" y="118"/>
                  <a:pt x="318" y="132"/>
                </a:cubicBezTo>
                <a:cubicBezTo>
                  <a:pt x="318" y="147"/>
                  <a:pt x="329" y="159"/>
                  <a:pt x="344" y="159"/>
                </a:cubicBezTo>
                <a:cubicBezTo>
                  <a:pt x="359" y="159"/>
                  <a:pt x="370" y="147"/>
                  <a:pt x="370" y="132"/>
                </a:cubicBezTo>
                <a:cubicBezTo>
                  <a:pt x="370" y="118"/>
                  <a:pt x="359" y="106"/>
                  <a:pt x="344" y="106"/>
                </a:cubicBezTo>
                <a:close/>
                <a:moveTo>
                  <a:pt x="1110" y="211"/>
                </a:moveTo>
                <a:lnTo>
                  <a:pt x="53" y="211"/>
                </a:lnTo>
                <a:lnTo>
                  <a:pt x="53" y="106"/>
                </a:lnTo>
                <a:cubicBezTo>
                  <a:pt x="53" y="76"/>
                  <a:pt x="77" y="53"/>
                  <a:pt x="106" y="53"/>
                </a:cubicBezTo>
                <a:lnTo>
                  <a:pt x="1057" y="53"/>
                </a:lnTo>
                <a:cubicBezTo>
                  <a:pt x="1086" y="53"/>
                  <a:pt x="1110" y="76"/>
                  <a:pt x="1110" y="106"/>
                </a:cubicBezTo>
                <a:lnTo>
                  <a:pt x="1110" y="211"/>
                </a:lnTo>
                <a:close/>
                <a:moveTo>
                  <a:pt x="1110" y="1057"/>
                </a:moveTo>
                <a:cubicBezTo>
                  <a:pt x="1110" y="1086"/>
                  <a:pt x="1086" y="1110"/>
                  <a:pt x="1057" y="1110"/>
                </a:cubicBezTo>
                <a:lnTo>
                  <a:pt x="106" y="1110"/>
                </a:lnTo>
                <a:cubicBezTo>
                  <a:pt x="77" y="1110"/>
                  <a:pt x="53" y="1086"/>
                  <a:pt x="53" y="1057"/>
                </a:cubicBezTo>
                <a:lnTo>
                  <a:pt x="53" y="264"/>
                </a:lnTo>
                <a:lnTo>
                  <a:pt x="1110" y="264"/>
                </a:lnTo>
                <a:lnTo>
                  <a:pt x="1110" y="1057"/>
                </a:lnTo>
                <a:close/>
                <a:moveTo>
                  <a:pt x="1057" y="0"/>
                </a:moveTo>
                <a:lnTo>
                  <a:pt x="106" y="0"/>
                </a:lnTo>
                <a:cubicBezTo>
                  <a:pt x="48" y="0"/>
                  <a:pt x="0" y="47"/>
                  <a:pt x="0" y="106"/>
                </a:cubicBezTo>
                <a:lnTo>
                  <a:pt x="0" y="1057"/>
                </a:lnTo>
                <a:cubicBezTo>
                  <a:pt x="0" y="1115"/>
                  <a:pt x="48" y="1163"/>
                  <a:pt x="106" y="1163"/>
                </a:cubicBezTo>
                <a:lnTo>
                  <a:pt x="1057" y="1163"/>
                </a:lnTo>
                <a:cubicBezTo>
                  <a:pt x="1116" y="1163"/>
                  <a:pt x="1163" y="1115"/>
                  <a:pt x="1163" y="1057"/>
                </a:cubicBezTo>
                <a:lnTo>
                  <a:pt x="1163" y="106"/>
                </a:lnTo>
                <a:cubicBezTo>
                  <a:pt x="1163" y="47"/>
                  <a:pt x="1116" y="0"/>
                  <a:pt x="1057" y="0"/>
                </a:cubicBezTo>
                <a:close/>
                <a:moveTo>
                  <a:pt x="1031" y="106"/>
                </a:moveTo>
                <a:lnTo>
                  <a:pt x="450" y="106"/>
                </a:lnTo>
                <a:cubicBezTo>
                  <a:pt x="435" y="106"/>
                  <a:pt x="423" y="118"/>
                  <a:pt x="423" y="132"/>
                </a:cubicBezTo>
                <a:cubicBezTo>
                  <a:pt x="423" y="147"/>
                  <a:pt x="435" y="159"/>
                  <a:pt x="450" y="159"/>
                </a:cubicBezTo>
                <a:lnTo>
                  <a:pt x="1031" y="159"/>
                </a:lnTo>
                <a:cubicBezTo>
                  <a:pt x="1045" y="159"/>
                  <a:pt x="1057" y="147"/>
                  <a:pt x="1057" y="132"/>
                </a:cubicBezTo>
                <a:cubicBezTo>
                  <a:pt x="1057" y="118"/>
                  <a:pt x="1045" y="106"/>
                  <a:pt x="1031" y="106"/>
                </a:cubicBezTo>
                <a:close/>
                <a:moveTo>
                  <a:pt x="238" y="106"/>
                </a:moveTo>
                <a:cubicBezTo>
                  <a:pt x="224" y="106"/>
                  <a:pt x="212" y="118"/>
                  <a:pt x="212" y="132"/>
                </a:cubicBezTo>
                <a:cubicBezTo>
                  <a:pt x="212" y="147"/>
                  <a:pt x="224" y="159"/>
                  <a:pt x="238" y="159"/>
                </a:cubicBezTo>
                <a:cubicBezTo>
                  <a:pt x="253" y="159"/>
                  <a:pt x="265" y="147"/>
                  <a:pt x="265" y="132"/>
                </a:cubicBezTo>
                <a:cubicBezTo>
                  <a:pt x="265" y="118"/>
                  <a:pt x="253" y="106"/>
                  <a:pt x="238" y="106"/>
                </a:cubicBezTo>
                <a:close/>
                <a:moveTo>
                  <a:pt x="779" y="611"/>
                </a:moveTo>
                <a:cubicBezTo>
                  <a:pt x="788" y="634"/>
                  <a:pt x="793" y="660"/>
                  <a:pt x="793" y="687"/>
                </a:cubicBezTo>
                <a:cubicBezTo>
                  <a:pt x="793" y="804"/>
                  <a:pt x="698" y="898"/>
                  <a:pt x="582" y="898"/>
                </a:cubicBezTo>
                <a:cubicBezTo>
                  <a:pt x="555" y="898"/>
                  <a:pt x="529" y="893"/>
                  <a:pt x="505" y="884"/>
                </a:cubicBezTo>
                <a:lnTo>
                  <a:pt x="452" y="917"/>
                </a:lnTo>
                <a:cubicBezTo>
                  <a:pt x="490" y="939"/>
                  <a:pt x="534" y="951"/>
                  <a:pt x="582" y="951"/>
                </a:cubicBezTo>
                <a:cubicBezTo>
                  <a:pt x="728" y="951"/>
                  <a:pt x="846" y="833"/>
                  <a:pt x="846" y="687"/>
                </a:cubicBezTo>
                <a:cubicBezTo>
                  <a:pt x="846" y="640"/>
                  <a:pt x="833" y="595"/>
                  <a:pt x="812" y="557"/>
                </a:cubicBezTo>
                <a:lnTo>
                  <a:pt x="779" y="611"/>
                </a:lnTo>
                <a:close/>
                <a:moveTo>
                  <a:pt x="563" y="668"/>
                </a:moveTo>
                <a:cubicBezTo>
                  <a:pt x="573" y="658"/>
                  <a:pt x="590" y="658"/>
                  <a:pt x="600" y="668"/>
                </a:cubicBezTo>
                <a:cubicBezTo>
                  <a:pt x="611" y="679"/>
                  <a:pt x="611" y="695"/>
                  <a:pt x="600" y="706"/>
                </a:cubicBezTo>
                <a:cubicBezTo>
                  <a:pt x="590" y="716"/>
                  <a:pt x="573" y="716"/>
                  <a:pt x="563" y="706"/>
                </a:cubicBezTo>
                <a:cubicBezTo>
                  <a:pt x="553" y="695"/>
                  <a:pt x="553" y="679"/>
                  <a:pt x="563" y="668"/>
                </a:cubicBezTo>
                <a:close/>
                <a:moveTo>
                  <a:pt x="331" y="938"/>
                </a:moveTo>
                <a:lnTo>
                  <a:pt x="638" y="743"/>
                </a:lnTo>
                <a:lnTo>
                  <a:pt x="832" y="436"/>
                </a:lnTo>
                <a:lnTo>
                  <a:pt x="526" y="631"/>
                </a:lnTo>
                <a:lnTo>
                  <a:pt x="331" y="938"/>
                </a:lnTo>
                <a:close/>
                <a:moveTo>
                  <a:pt x="385" y="763"/>
                </a:moveTo>
                <a:cubicBezTo>
                  <a:pt x="376" y="740"/>
                  <a:pt x="370" y="714"/>
                  <a:pt x="370" y="687"/>
                </a:cubicBezTo>
                <a:cubicBezTo>
                  <a:pt x="370" y="570"/>
                  <a:pt x="465" y="476"/>
                  <a:pt x="582" y="476"/>
                </a:cubicBezTo>
                <a:cubicBezTo>
                  <a:pt x="609" y="476"/>
                  <a:pt x="634" y="481"/>
                  <a:pt x="658" y="490"/>
                </a:cubicBezTo>
                <a:lnTo>
                  <a:pt x="712" y="457"/>
                </a:lnTo>
                <a:cubicBezTo>
                  <a:pt x="673" y="435"/>
                  <a:pt x="629" y="423"/>
                  <a:pt x="582" y="423"/>
                </a:cubicBezTo>
                <a:cubicBezTo>
                  <a:pt x="436" y="423"/>
                  <a:pt x="318" y="541"/>
                  <a:pt x="318" y="687"/>
                </a:cubicBezTo>
                <a:cubicBezTo>
                  <a:pt x="318" y="734"/>
                  <a:pt x="330" y="779"/>
                  <a:pt x="352" y="817"/>
                </a:cubicBezTo>
                <a:lnTo>
                  <a:pt x="385" y="763"/>
                </a:lnTo>
                <a:close/>
              </a:path>
            </a:pathLst>
          </a:custGeom>
          <a:solidFill>
            <a:schemeClr val="accent5"/>
          </a:solidFill>
          <a:ln>
            <a:noFill/>
          </a:ln>
        </p:spPr>
        <p:txBody>
          <a:bodyPr vert="horz" wrap="square" lIns="45720" tIns="22860" rIns="45720" bIns="22860" numCol="1" anchor="t" anchorCtr="0" compatLnSpc="1">
            <a:prstTxWarp prst="textNoShape">
              <a:avLst/>
            </a:prstTxWarp>
          </a:bodyPr>
          <a:lstStyle/>
          <a:p>
            <a:endParaRPr lang="en-US" sz="900">
              <a:latin typeface="DM Sans" pitchFamily="2" charset="77"/>
            </a:endParaRPr>
          </a:p>
        </p:txBody>
      </p:sp>
      <p:sp>
        <p:nvSpPr>
          <p:cNvPr id="84" name="Freeform 1348">
            <a:extLst>
              <a:ext uri="{FF2B5EF4-FFF2-40B4-BE49-F238E27FC236}">
                <a16:creationId xmlns:a16="http://schemas.microsoft.com/office/drawing/2014/main" id="{F630ED40-FFA0-15E0-C93B-333AF06E2D08}"/>
              </a:ext>
            </a:extLst>
          </p:cNvPr>
          <p:cNvSpPr>
            <a:spLocks/>
          </p:cNvSpPr>
          <p:nvPr/>
        </p:nvSpPr>
        <p:spPr bwMode="auto">
          <a:xfrm>
            <a:off x="1606550" y="0"/>
            <a:ext cx="4020344" cy="6858000"/>
          </a:xfrm>
          <a:custGeom>
            <a:avLst/>
            <a:gdLst>
              <a:gd name="T0" fmla="*/ 1133 w 10566"/>
              <a:gd name="T1" fmla="*/ 18000 h 18000"/>
              <a:gd name="T2" fmla="*/ 10566 w 10566"/>
              <a:gd name="T3" fmla="*/ 0 h 18000"/>
              <a:gd name="T4" fmla="*/ 9433 w 10566"/>
              <a:gd name="T5" fmla="*/ 0 h 18000"/>
              <a:gd name="T6" fmla="*/ 0 w 10566"/>
              <a:gd name="T7" fmla="*/ 18000 h 18000"/>
              <a:gd name="T8" fmla="*/ 1133 w 10566"/>
              <a:gd name="T9" fmla="*/ 18000 h 18000"/>
            </a:gdLst>
            <a:ahLst/>
            <a:cxnLst>
              <a:cxn ang="0">
                <a:pos x="T0" y="T1"/>
              </a:cxn>
              <a:cxn ang="0">
                <a:pos x="T2" y="T3"/>
              </a:cxn>
              <a:cxn ang="0">
                <a:pos x="T4" y="T5"/>
              </a:cxn>
              <a:cxn ang="0">
                <a:pos x="T6" y="T7"/>
              </a:cxn>
              <a:cxn ang="0">
                <a:pos x="T8" y="T9"/>
              </a:cxn>
            </a:cxnLst>
            <a:rect l="0" t="0" r="r" b="b"/>
            <a:pathLst>
              <a:path w="10566" h="18000">
                <a:moveTo>
                  <a:pt x="1133" y="18000"/>
                </a:moveTo>
                <a:lnTo>
                  <a:pt x="10566" y="0"/>
                </a:lnTo>
                <a:lnTo>
                  <a:pt x="9433" y="0"/>
                </a:lnTo>
                <a:lnTo>
                  <a:pt x="0" y="18000"/>
                </a:lnTo>
                <a:lnTo>
                  <a:pt x="1133" y="18000"/>
                </a:lnTo>
                <a:close/>
              </a:path>
            </a:pathLst>
          </a:custGeom>
          <a:solidFill>
            <a:schemeClr val="accent5"/>
          </a:solidFill>
          <a:ln>
            <a:noFill/>
          </a:ln>
        </p:spPr>
        <p:txBody>
          <a:bodyPr vert="horz" wrap="square" lIns="45720" tIns="22860" rIns="45720" bIns="22860" numCol="1" anchor="t" anchorCtr="0" compatLnSpc="1">
            <a:prstTxWarp prst="textNoShape">
              <a:avLst/>
            </a:prstTxWarp>
          </a:bodyPr>
          <a:lstStyle/>
          <a:p>
            <a:endParaRPr lang="en-US" sz="900">
              <a:latin typeface="DM Sans" pitchFamily="2" charset="77"/>
            </a:endParaRPr>
          </a:p>
        </p:txBody>
      </p:sp>
      <p:sp>
        <p:nvSpPr>
          <p:cNvPr id="85" name="Rectangle 1349">
            <a:extLst>
              <a:ext uri="{FF2B5EF4-FFF2-40B4-BE49-F238E27FC236}">
                <a16:creationId xmlns:a16="http://schemas.microsoft.com/office/drawing/2014/main" id="{F77FB6F6-CF5B-D751-CBAF-66FE22E2CD38}"/>
              </a:ext>
            </a:extLst>
          </p:cNvPr>
          <p:cNvSpPr>
            <a:spLocks noChangeArrowheads="1"/>
          </p:cNvSpPr>
          <p:nvPr/>
        </p:nvSpPr>
        <p:spPr bwMode="auto">
          <a:xfrm>
            <a:off x="6092825" y="1731963"/>
            <a:ext cx="765175" cy="658813"/>
          </a:xfrm>
          <a:prstGeom prst="rect">
            <a:avLst/>
          </a:prstGeom>
          <a:solidFill>
            <a:schemeClr val="accent1"/>
          </a:solidFill>
          <a:ln>
            <a:noFill/>
          </a:ln>
        </p:spPr>
        <p:txBody>
          <a:bodyPr vert="horz" wrap="square" lIns="45720" tIns="22860" rIns="45720" bIns="22860" numCol="1" anchor="t" anchorCtr="0" compatLnSpc="1">
            <a:prstTxWarp prst="textNoShape">
              <a:avLst/>
            </a:prstTxWarp>
          </a:bodyPr>
          <a:lstStyle/>
          <a:p>
            <a:endParaRPr lang="en-US" sz="900">
              <a:latin typeface="DM Sans" pitchFamily="2" charset="77"/>
            </a:endParaRPr>
          </a:p>
        </p:txBody>
      </p:sp>
      <p:sp>
        <p:nvSpPr>
          <p:cNvPr id="86" name="Rectangle 1350">
            <a:extLst>
              <a:ext uri="{FF2B5EF4-FFF2-40B4-BE49-F238E27FC236}">
                <a16:creationId xmlns:a16="http://schemas.microsoft.com/office/drawing/2014/main" id="{E1D86319-DC74-8AA6-0FE3-C151398F2149}"/>
              </a:ext>
            </a:extLst>
          </p:cNvPr>
          <p:cNvSpPr>
            <a:spLocks noChangeArrowheads="1"/>
          </p:cNvSpPr>
          <p:nvPr/>
        </p:nvSpPr>
        <p:spPr bwMode="auto">
          <a:xfrm>
            <a:off x="6092825" y="2731294"/>
            <a:ext cx="765175" cy="658019"/>
          </a:xfrm>
          <a:prstGeom prst="rect">
            <a:avLst/>
          </a:prstGeom>
          <a:solidFill>
            <a:schemeClr val="accent2"/>
          </a:solidFill>
          <a:ln>
            <a:noFill/>
          </a:ln>
        </p:spPr>
        <p:txBody>
          <a:bodyPr vert="horz" wrap="square" lIns="45720" tIns="22860" rIns="45720" bIns="22860" numCol="1" anchor="t" anchorCtr="0" compatLnSpc="1">
            <a:prstTxWarp prst="textNoShape">
              <a:avLst/>
            </a:prstTxWarp>
          </a:bodyPr>
          <a:lstStyle/>
          <a:p>
            <a:endParaRPr lang="en-US" sz="900">
              <a:latin typeface="DM Sans" pitchFamily="2" charset="77"/>
            </a:endParaRPr>
          </a:p>
        </p:txBody>
      </p:sp>
      <p:sp>
        <p:nvSpPr>
          <p:cNvPr id="87" name="Rectangle 1351">
            <a:extLst>
              <a:ext uri="{FF2B5EF4-FFF2-40B4-BE49-F238E27FC236}">
                <a16:creationId xmlns:a16="http://schemas.microsoft.com/office/drawing/2014/main" id="{72264D9D-48BE-13FD-5A47-D7679BA8C563}"/>
              </a:ext>
            </a:extLst>
          </p:cNvPr>
          <p:cNvSpPr>
            <a:spLocks noChangeArrowheads="1"/>
          </p:cNvSpPr>
          <p:nvPr/>
        </p:nvSpPr>
        <p:spPr bwMode="auto">
          <a:xfrm>
            <a:off x="6092825" y="3730626"/>
            <a:ext cx="765175" cy="658019"/>
          </a:xfrm>
          <a:prstGeom prst="rect">
            <a:avLst/>
          </a:prstGeom>
          <a:solidFill>
            <a:schemeClr val="accent3"/>
          </a:solidFill>
          <a:ln>
            <a:noFill/>
          </a:ln>
        </p:spPr>
        <p:txBody>
          <a:bodyPr vert="horz" wrap="square" lIns="45720" tIns="22860" rIns="45720" bIns="22860" numCol="1" anchor="t" anchorCtr="0" compatLnSpc="1">
            <a:prstTxWarp prst="textNoShape">
              <a:avLst/>
            </a:prstTxWarp>
          </a:bodyPr>
          <a:lstStyle/>
          <a:p>
            <a:endParaRPr lang="en-US" sz="900">
              <a:latin typeface="DM Sans" pitchFamily="2" charset="77"/>
            </a:endParaRPr>
          </a:p>
        </p:txBody>
      </p:sp>
      <p:sp>
        <p:nvSpPr>
          <p:cNvPr id="88" name="Rectangle 1352">
            <a:extLst>
              <a:ext uri="{FF2B5EF4-FFF2-40B4-BE49-F238E27FC236}">
                <a16:creationId xmlns:a16="http://schemas.microsoft.com/office/drawing/2014/main" id="{7222EC69-FACB-3966-6F13-E38C3548FF82}"/>
              </a:ext>
            </a:extLst>
          </p:cNvPr>
          <p:cNvSpPr>
            <a:spLocks noChangeArrowheads="1"/>
          </p:cNvSpPr>
          <p:nvPr/>
        </p:nvSpPr>
        <p:spPr bwMode="auto">
          <a:xfrm>
            <a:off x="6092825" y="4729957"/>
            <a:ext cx="765175" cy="658019"/>
          </a:xfrm>
          <a:prstGeom prst="rect">
            <a:avLst/>
          </a:prstGeom>
          <a:solidFill>
            <a:schemeClr val="accent4"/>
          </a:solidFill>
          <a:ln>
            <a:noFill/>
          </a:ln>
        </p:spPr>
        <p:txBody>
          <a:bodyPr vert="horz" wrap="square" lIns="45720" tIns="22860" rIns="45720" bIns="22860" numCol="1" anchor="t" anchorCtr="0" compatLnSpc="1">
            <a:prstTxWarp prst="textNoShape">
              <a:avLst/>
            </a:prstTxWarp>
          </a:bodyPr>
          <a:lstStyle/>
          <a:p>
            <a:endParaRPr lang="en-US" sz="900">
              <a:latin typeface="DM Sans" pitchFamily="2" charset="77"/>
            </a:endParaRPr>
          </a:p>
        </p:txBody>
      </p:sp>
      <p:sp>
        <p:nvSpPr>
          <p:cNvPr id="89" name="Rectangle 1353">
            <a:extLst>
              <a:ext uri="{FF2B5EF4-FFF2-40B4-BE49-F238E27FC236}">
                <a16:creationId xmlns:a16="http://schemas.microsoft.com/office/drawing/2014/main" id="{B13CFEA1-98DF-A365-25B6-F0229DAFA3C4}"/>
              </a:ext>
            </a:extLst>
          </p:cNvPr>
          <p:cNvSpPr>
            <a:spLocks noChangeArrowheads="1"/>
          </p:cNvSpPr>
          <p:nvPr/>
        </p:nvSpPr>
        <p:spPr bwMode="auto">
          <a:xfrm>
            <a:off x="6092825" y="5730082"/>
            <a:ext cx="765175" cy="658019"/>
          </a:xfrm>
          <a:prstGeom prst="rect">
            <a:avLst/>
          </a:prstGeom>
          <a:solidFill>
            <a:schemeClr val="accent5"/>
          </a:solidFill>
          <a:ln>
            <a:noFill/>
          </a:ln>
        </p:spPr>
        <p:txBody>
          <a:bodyPr vert="horz" wrap="square" lIns="45720" tIns="22860" rIns="45720" bIns="22860" numCol="1" anchor="t" anchorCtr="0" compatLnSpc="1">
            <a:prstTxWarp prst="textNoShape">
              <a:avLst/>
            </a:prstTxWarp>
          </a:bodyPr>
          <a:lstStyle/>
          <a:p>
            <a:endParaRPr lang="en-US" sz="900">
              <a:latin typeface="DM Sans" pitchFamily="2" charset="77"/>
            </a:endParaRPr>
          </a:p>
        </p:txBody>
      </p:sp>
      <p:pic>
        <p:nvPicPr>
          <p:cNvPr id="90" name="Picture Placeholder 2" descr="A computer network with many servers&#10;&#10;Description automatically generated with medium confidence">
            <a:extLst>
              <a:ext uri="{FF2B5EF4-FFF2-40B4-BE49-F238E27FC236}">
                <a16:creationId xmlns:a16="http://schemas.microsoft.com/office/drawing/2014/main" id="{91D15E5D-FA2B-A787-0CCF-69064A72567A}"/>
              </a:ext>
            </a:extLst>
          </p:cNvPr>
          <p:cNvPicPr>
            <a:picLocks noChangeAspect="1"/>
          </p:cNvPicPr>
          <p:nvPr/>
        </p:nvPicPr>
        <p:blipFill>
          <a:blip r:embed="rId3">
            <a:extLst>
              <a:ext uri="{28A0092B-C50C-407E-A947-70E740481C1C}">
                <a14:useLocalDpi xmlns:a14="http://schemas.microsoft.com/office/drawing/2010/main" val="0"/>
              </a:ext>
            </a:extLst>
          </a:blip>
          <a:srcRect l="12118" r="12118"/>
          <a:stretch>
            <a:fillRect/>
          </a:stretch>
        </p:blipFill>
        <p:spPr>
          <a:xfrm>
            <a:off x="0" y="0"/>
            <a:ext cx="5195653" cy="6858000"/>
          </a:xfrm>
          <a:prstGeom prst="rect">
            <a:avLst/>
          </a:prstGeom>
        </p:spPr>
      </p:pic>
      <p:sp>
        <p:nvSpPr>
          <p:cNvPr id="91" name="TextBox 90">
            <a:extLst>
              <a:ext uri="{FF2B5EF4-FFF2-40B4-BE49-F238E27FC236}">
                <a16:creationId xmlns:a16="http://schemas.microsoft.com/office/drawing/2014/main" id="{286CC716-93D4-6D33-761B-1132BA257492}"/>
              </a:ext>
            </a:extLst>
          </p:cNvPr>
          <p:cNvSpPr txBox="1"/>
          <p:nvPr/>
        </p:nvSpPr>
        <p:spPr>
          <a:xfrm>
            <a:off x="6248530" y="448958"/>
            <a:ext cx="1982530" cy="671787"/>
          </a:xfrm>
          <a:prstGeom prst="rect">
            <a:avLst/>
          </a:prstGeom>
          <a:noFill/>
        </p:spPr>
        <p:txBody>
          <a:bodyPr wrap="none" rtlCol="0" anchor="b">
            <a:spAutoFit/>
          </a:bodyPr>
          <a:lstStyle/>
          <a:p>
            <a:pPr>
              <a:lnSpc>
                <a:spcPts val="4440"/>
              </a:lnSpc>
            </a:pPr>
            <a:r>
              <a:rPr lang="es-SV" sz="4400" b="1">
                <a:latin typeface="+mj-lt"/>
                <a:ea typeface="+mj-ea"/>
                <a:cs typeface="+mj-cs"/>
              </a:rPr>
              <a:t>A</a:t>
            </a:r>
            <a:r>
              <a:rPr lang="en-US" sz="4400" b="1" err="1">
                <a:latin typeface="+mj-lt"/>
                <a:ea typeface="+mj-ea"/>
                <a:cs typeface="+mj-cs"/>
              </a:rPr>
              <a:t>genda</a:t>
            </a:r>
            <a:endParaRPr lang="en-US" sz="4400" b="1">
              <a:latin typeface="+mj-lt"/>
              <a:ea typeface="+mj-ea"/>
              <a:cs typeface="+mj-cs"/>
            </a:endParaRPr>
          </a:p>
        </p:txBody>
      </p:sp>
      <p:sp>
        <p:nvSpPr>
          <p:cNvPr id="94" name="TextBox 93">
            <a:extLst>
              <a:ext uri="{FF2B5EF4-FFF2-40B4-BE49-F238E27FC236}">
                <a16:creationId xmlns:a16="http://schemas.microsoft.com/office/drawing/2014/main" id="{152A52C9-E7CC-1731-B735-792B9FA4664B}"/>
              </a:ext>
            </a:extLst>
          </p:cNvPr>
          <p:cNvSpPr txBox="1"/>
          <p:nvPr/>
        </p:nvSpPr>
        <p:spPr>
          <a:xfrm>
            <a:off x="7469836" y="1820906"/>
            <a:ext cx="2192908" cy="377219"/>
          </a:xfrm>
          <a:prstGeom prst="rect">
            <a:avLst/>
          </a:prstGeom>
          <a:noFill/>
        </p:spPr>
        <p:txBody>
          <a:bodyPr wrap="none" rtlCol="0" anchor="b">
            <a:spAutoFit/>
          </a:bodyPr>
          <a:lstStyle/>
          <a:p>
            <a:pPr algn="ctr">
              <a:lnSpc>
                <a:spcPts val="2160"/>
              </a:lnSpc>
            </a:pPr>
            <a:r>
              <a:rPr lang="en-US" sz="2000" b="1" spc="-15">
                <a:solidFill>
                  <a:schemeClr val="tx2"/>
                </a:solidFill>
                <a:latin typeface="DM Sans" pitchFamily="2" charset="77"/>
              </a:rPr>
              <a:t>Project Proposal</a:t>
            </a:r>
          </a:p>
        </p:txBody>
      </p:sp>
      <p:sp>
        <p:nvSpPr>
          <p:cNvPr id="96" name="TextBox 95">
            <a:extLst>
              <a:ext uri="{FF2B5EF4-FFF2-40B4-BE49-F238E27FC236}">
                <a16:creationId xmlns:a16="http://schemas.microsoft.com/office/drawing/2014/main" id="{0ECA3A59-ECFF-7F16-25CF-26639AB846B6}"/>
              </a:ext>
            </a:extLst>
          </p:cNvPr>
          <p:cNvSpPr txBox="1"/>
          <p:nvPr/>
        </p:nvSpPr>
        <p:spPr>
          <a:xfrm>
            <a:off x="7438938" y="2858694"/>
            <a:ext cx="2997295" cy="377219"/>
          </a:xfrm>
          <a:prstGeom prst="rect">
            <a:avLst/>
          </a:prstGeom>
          <a:noFill/>
        </p:spPr>
        <p:txBody>
          <a:bodyPr wrap="none" rtlCol="0" anchor="b">
            <a:spAutoFit/>
          </a:bodyPr>
          <a:lstStyle/>
          <a:p>
            <a:pPr algn="ctr">
              <a:lnSpc>
                <a:spcPts val="2160"/>
              </a:lnSpc>
            </a:pPr>
            <a:r>
              <a:rPr lang="en-US" sz="2000" b="1" spc="-15">
                <a:solidFill>
                  <a:schemeClr val="tx2"/>
                </a:solidFill>
                <a:latin typeface="DM Sans" pitchFamily="2" charset="77"/>
              </a:rPr>
              <a:t>Dimensional Modelling </a:t>
            </a:r>
          </a:p>
        </p:txBody>
      </p:sp>
      <p:sp>
        <p:nvSpPr>
          <p:cNvPr id="98" name="TextBox 97">
            <a:extLst>
              <a:ext uri="{FF2B5EF4-FFF2-40B4-BE49-F238E27FC236}">
                <a16:creationId xmlns:a16="http://schemas.microsoft.com/office/drawing/2014/main" id="{C88F7510-2095-1210-155A-E2B608CAE2EC}"/>
              </a:ext>
            </a:extLst>
          </p:cNvPr>
          <p:cNvSpPr txBox="1"/>
          <p:nvPr/>
        </p:nvSpPr>
        <p:spPr>
          <a:xfrm>
            <a:off x="7469836" y="3907406"/>
            <a:ext cx="3286343" cy="377219"/>
          </a:xfrm>
          <a:prstGeom prst="rect">
            <a:avLst/>
          </a:prstGeom>
          <a:noFill/>
        </p:spPr>
        <p:txBody>
          <a:bodyPr wrap="square" rtlCol="0" anchor="b">
            <a:spAutoFit/>
          </a:bodyPr>
          <a:lstStyle/>
          <a:p>
            <a:pPr>
              <a:lnSpc>
                <a:spcPts val="2160"/>
              </a:lnSpc>
            </a:pPr>
            <a:r>
              <a:rPr lang="en-US" sz="2000" b="1" spc="-15">
                <a:solidFill>
                  <a:schemeClr val="tx2"/>
                </a:solidFill>
                <a:latin typeface="DM Sans" pitchFamily="2" charset="77"/>
              </a:rPr>
              <a:t>ETL Processes &amp; Output</a:t>
            </a:r>
          </a:p>
        </p:txBody>
      </p:sp>
      <p:sp>
        <p:nvSpPr>
          <p:cNvPr id="100" name="TextBox 99">
            <a:extLst>
              <a:ext uri="{FF2B5EF4-FFF2-40B4-BE49-F238E27FC236}">
                <a16:creationId xmlns:a16="http://schemas.microsoft.com/office/drawing/2014/main" id="{E30551E6-FF02-1343-1B04-2B02E1043814}"/>
              </a:ext>
            </a:extLst>
          </p:cNvPr>
          <p:cNvSpPr txBox="1"/>
          <p:nvPr/>
        </p:nvSpPr>
        <p:spPr>
          <a:xfrm>
            <a:off x="7469836" y="4861228"/>
            <a:ext cx="3529931" cy="377219"/>
          </a:xfrm>
          <a:prstGeom prst="rect">
            <a:avLst/>
          </a:prstGeom>
          <a:noFill/>
        </p:spPr>
        <p:txBody>
          <a:bodyPr wrap="square" rtlCol="0" anchor="b">
            <a:spAutoFit/>
          </a:bodyPr>
          <a:lstStyle/>
          <a:p>
            <a:pPr>
              <a:lnSpc>
                <a:spcPts val="2160"/>
              </a:lnSpc>
            </a:pPr>
            <a:r>
              <a:rPr lang="en-US" sz="2000" b="1" spc="-15">
                <a:solidFill>
                  <a:schemeClr val="tx2"/>
                </a:solidFill>
                <a:latin typeface="DM Sans" pitchFamily="2" charset="77"/>
              </a:rPr>
              <a:t>Analytics &amp; Insights</a:t>
            </a:r>
          </a:p>
        </p:txBody>
      </p:sp>
      <p:sp>
        <p:nvSpPr>
          <p:cNvPr id="103" name="TextBox 102">
            <a:extLst>
              <a:ext uri="{FF2B5EF4-FFF2-40B4-BE49-F238E27FC236}">
                <a16:creationId xmlns:a16="http://schemas.microsoft.com/office/drawing/2014/main" id="{4D40CAB0-3085-CED3-776C-AC0C93B10977}"/>
              </a:ext>
            </a:extLst>
          </p:cNvPr>
          <p:cNvSpPr txBox="1"/>
          <p:nvPr/>
        </p:nvSpPr>
        <p:spPr>
          <a:xfrm>
            <a:off x="6136887" y="1719332"/>
            <a:ext cx="680956" cy="656590"/>
          </a:xfrm>
          <a:prstGeom prst="rect">
            <a:avLst/>
          </a:prstGeom>
          <a:noFill/>
        </p:spPr>
        <p:txBody>
          <a:bodyPr wrap="none" rtlCol="0" anchor="ctr">
            <a:spAutoFit/>
          </a:bodyPr>
          <a:lstStyle/>
          <a:p>
            <a:pPr algn="ctr">
              <a:lnSpc>
                <a:spcPts val="4440"/>
              </a:lnSpc>
            </a:pPr>
            <a:r>
              <a:rPr lang="en-US" sz="3700" b="1" spc="-15">
                <a:solidFill>
                  <a:schemeClr val="bg1"/>
                </a:solidFill>
                <a:latin typeface="DM Sans" pitchFamily="2" charset="77"/>
              </a:rPr>
              <a:t>01</a:t>
            </a:r>
          </a:p>
        </p:txBody>
      </p:sp>
      <p:sp>
        <p:nvSpPr>
          <p:cNvPr id="104" name="TextBox 103">
            <a:extLst>
              <a:ext uri="{FF2B5EF4-FFF2-40B4-BE49-F238E27FC236}">
                <a16:creationId xmlns:a16="http://schemas.microsoft.com/office/drawing/2014/main" id="{FEC4B8F8-B569-897F-3F0F-25EF8D594E89}"/>
              </a:ext>
            </a:extLst>
          </p:cNvPr>
          <p:cNvSpPr txBox="1"/>
          <p:nvPr/>
        </p:nvSpPr>
        <p:spPr>
          <a:xfrm>
            <a:off x="6083187" y="2719496"/>
            <a:ext cx="788357" cy="656590"/>
          </a:xfrm>
          <a:prstGeom prst="rect">
            <a:avLst/>
          </a:prstGeom>
          <a:noFill/>
        </p:spPr>
        <p:txBody>
          <a:bodyPr wrap="none" rtlCol="0" anchor="ctr">
            <a:spAutoFit/>
          </a:bodyPr>
          <a:lstStyle/>
          <a:p>
            <a:pPr algn="ctr">
              <a:lnSpc>
                <a:spcPts val="4440"/>
              </a:lnSpc>
            </a:pPr>
            <a:r>
              <a:rPr lang="en-US" sz="3700" b="1" spc="-15">
                <a:solidFill>
                  <a:schemeClr val="bg1"/>
                </a:solidFill>
                <a:latin typeface="DM Sans" pitchFamily="2" charset="77"/>
              </a:rPr>
              <a:t>02</a:t>
            </a:r>
          </a:p>
        </p:txBody>
      </p:sp>
      <p:sp>
        <p:nvSpPr>
          <p:cNvPr id="105" name="TextBox 104">
            <a:extLst>
              <a:ext uri="{FF2B5EF4-FFF2-40B4-BE49-F238E27FC236}">
                <a16:creationId xmlns:a16="http://schemas.microsoft.com/office/drawing/2014/main" id="{06947069-3206-F736-2869-2B21FF162535}"/>
              </a:ext>
            </a:extLst>
          </p:cNvPr>
          <p:cNvSpPr txBox="1"/>
          <p:nvPr/>
        </p:nvSpPr>
        <p:spPr>
          <a:xfrm>
            <a:off x="6076623" y="3723471"/>
            <a:ext cx="799579" cy="656590"/>
          </a:xfrm>
          <a:prstGeom prst="rect">
            <a:avLst/>
          </a:prstGeom>
          <a:noFill/>
        </p:spPr>
        <p:txBody>
          <a:bodyPr wrap="none" rtlCol="0" anchor="ctr">
            <a:spAutoFit/>
          </a:bodyPr>
          <a:lstStyle/>
          <a:p>
            <a:pPr algn="ctr">
              <a:lnSpc>
                <a:spcPts val="4440"/>
              </a:lnSpc>
            </a:pPr>
            <a:r>
              <a:rPr lang="en-US" sz="3700" b="1" spc="-15">
                <a:solidFill>
                  <a:schemeClr val="bg1"/>
                </a:solidFill>
                <a:latin typeface="DM Sans" pitchFamily="2" charset="77"/>
              </a:rPr>
              <a:t>03</a:t>
            </a:r>
          </a:p>
        </p:txBody>
      </p:sp>
      <p:sp>
        <p:nvSpPr>
          <p:cNvPr id="106" name="TextBox 105">
            <a:extLst>
              <a:ext uri="{FF2B5EF4-FFF2-40B4-BE49-F238E27FC236}">
                <a16:creationId xmlns:a16="http://schemas.microsoft.com/office/drawing/2014/main" id="{9EBA2049-8882-86B1-F8FF-734C19850936}"/>
              </a:ext>
            </a:extLst>
          </p:cNvPr>
          <p:cNvSpPr txBox="1"/>
          <p:nvPr/>
        </p:nvSpPr>
        <p:spPr>
          <a:xfrm>
            <a:off x="6064450" y="4726493"/>
            <a:ext cx="822020" cy="656590"/>
          </a:xfrm>
          <a:prstGeom prst="rect">
            <a:avLst/>
          </a:prstGeom>
          <a:noFill/>
        </p:spPr>
        <p:txBody>
          <a:bodyPr wrap="none" rtlCol="0" anchor="ctr">
            <a:spAutoFit/>
          </a:bodyPr>
          <a:lstStyle/>
          <a:p>
            <a:pPr algn="ctr">
              <a:lnSpc>
                <a:spcPts val="4440"/>
              </a:lnSpc>
            </a:pPr>
            <a:r>
              <a:rPr lang="en-US" sz="3700" b="1" spc="-15">
                <a:solidFill>
                  <a:schemeClr val="bg1"/>
                </a:solidFill>
                <a:latin typeface="DM Sans" pitchFamily="2" charset="77"/>
              </a:rPr>
              <a:t>04</a:t>
            </a:r>
          </a:p>
        </p:txBody>
      </p:sp>
      <p:sp>
        <p:nvSpPr>
          <p:cNvPr id="107" name="TextBox 106">
            <a:extLst>
              <a:ext uri="{FF2B5EF4-FFF2-40B4-BE49-F238E27FC236}">
                <a16:creationId xmlns:a16="http://schemas.microsoft.com/office/drawing/2014/main" id="{A0874680-D8F2-C2B0-F003-E0C359273A43}"/>
              </a:ext>
            </a:extLst>
          </p:cNvPr>
          <p:cNvSpPr txBox="1"/>
          <p:nvPr/>
        </p:nvSpPr>
        <p:spPr>
          <a:xfrm>
            <a:off x="6069258" y="5728300"/>
            <a:ext cx="812403" cy="656590"/>
          </a:xfrm>
          <a:prstGeom prst="rect">
            <a:avLst/>
          </a:prstGeom>
          <a:noFill/>
        </p:spPr>
        <p:txBody>
          <a:bodyPr wrap="none" rtlCol="0" anchor="ctr">
            <a:spAutoFit/>
          </a:bodyPr>
          <a:lstStyle/>
          <a:p>
            <a:pPr algn="ctr">
              <a:lnSpc>
                <a:spcPts val="4440"/>
              </a:lnSpc>
            </a:pPr>
            <a:r>
              <a:rPr lang="en-US" sz="3700" b="1" spc="-15">
                <a:solidFill>
                  <a:schemeClr val="bg1"/>
                </a:solidFill>
                <a:latin typeface="DM Sans" pitchFamily="2" charset="77"/>
              </a:rPr>
              <a:t>05</a:t>
            </a:r>
          </a:p>
        </p:txBody>
      </p:sp>
      <p:sp>
        <p:nvSpPr>
          <p:cNvPr id="108" name="TextBox 107">
            <a:extLst>
              <a:ext uri="{FF2B5EF4-FFF2-40B4-BE49-F238E27FC236}">
                <a16:creationId xmlns:a16="http://schemas.microsoft.com/office/drawing/2014/main" id="{E42A21C2-DD8A-27AF-3AF3-0CA8CC5AC0FC}"/>
              </a:ext>
            </a:extLst>
          </p:cNvPr>
          <p:cNvSpPr txBox="1"/>
          <p:nvPr/>
        </p:nvSpPr>
        <p:spPr>
          <a:xfrm>
            <a:off x="7469835" y="5902138"/>
            <a:ext cx="3529931" cy="377219"/>
          </a:xfrm>
          <a:prstGeom prst="rect">
            <a:avLst/>
          </a:prstGeom>
          <a:noFill/>
        </p:spPr>
        <p:txBody>
          <a:bodyPr wrap="square" rtlCol="0" anchor="b">
            <a:spAutoFit/>
          </a:bodyPr>
          <a:lstStyle/>
          <a:p>
            <a:pPr>
              <a:lnSpc>
                <a:spcPts val="2160"/>
              </a:lnSpc>
            </a:pPr>
            <a:r>
              <a:rPr lang="en-US" sz="2000" b="1" spc="-15">
                <a:solidFill>
                  <a:schemeClr val="tx2"/>
                </a:solidFill>
                <a:latin typeface="DM Sans" pitchFamily="2" charset="77"/>
              </a:rPr>
              <a:t>Concluding Remarks</a:t>
            </a:r>
          </a:p>
        </p:txBody>
      </p:sp>
    </p:spTree>
    <p:extLst>
      <p:ext uri="{BB962C8B-B14F-4D97-AF65-F5344CB8AC3E}">
        <p14:creationId xmlns:p14="http://schemas.microsoft.com/office/powerpoint/2010/main" val="20921268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Freeform 6">
            <a:extLst>
              <a:ext uri="{FF2B5EF4-FFF2-40B4-BE49-F238E27FC236}">
                <a16:creationId xmlns:a16="http://schemas.microsoft.com/office/drawing/2014/main" id="{204D859E-3CE4-41B3-18D5-54CCF344C61D}"/>
              </a:ext>
            </a:extLst>
          </p:cNvPr>
          <p:cNvSpPr>
            <a:spLocks/>
          </p:cNvSpPr>
          <p:nvPr/>
        </p:nvSpPr>
        <p:spPr bwMode="auto">
          <a:xfrm>
            <a:off x="6163253" y="1801378"/>
            <a:ext cx="523082" cy="1506538"/>
          </a:xfrm>
          <a:custGeom>
            <a:avLst/>
            <a:gdLst>
              <a:gd name="T0" fmla="*/ 50 w 1373"/>
              <a:gd name="T1" fmla="*/ 3969 h 3969"/>
              <a:gd name="T2" fmla="*/ 0 w 1373"/>
              <a:gd name="T3" fmla="*/ 3969 h 3969"/>
              <a:gd name="T4" fmla="*/ 0 w 1373"/>
              <a:gd name="T5" fmla="*/ 0 h 3969"/>
              <a:gd name="T6" fmla="*/ 1373 w 1373"/>
              <a:gd name="T7" fmla="*/ 0 h 3969"/>
              <a:gd name="T8" fmla="*/ 1373 w 1373"/>
              <a:gd name="T9" fmla="*/ 50 h 3969"/>
              <a:gd name="T10" fmla="*/ 50 w 1373"/>
              <a:gd name="T11" fmla="*/ 50 h 3969"/>
              <a:gd name="T12" fmla="*/ 50 w 1373"/>
              <a:gd name="T13" fmla="*/ 3969 h 3969"/>
            </a:gdLst>
            <a:ahLst/>
            <a:cxnLst>
              <a:cxn ang="0">
                <a:pos x="T0" y="T1"/>
              </a:cxn>
              <a:cxn ang="0">
                <a:pos x="T2" y="T3"/>
              </a:cxn>
              <a:cxn ang="0">
                <a:pos x="T4" y="T5"/>
              </a:cxn>
              <a:cxn ang="0">
                <a:pos x="T6" y="T7"/>
              </a:cxn>
              <a:cxn ang="0">
                <a:pos x="T8" y="T9"/>
              </a:cxn>
              <a:cxn ang="0">
                <a:pos x="T10" y="T11"/>
              </a:cxn>
              <a:cxn ang="0">
                <a:pos x="T12" y="T13"/>
              </a:cxn>
            </a:cxnLst>
            <a:rect l="0" t="0" r="r" b="b"/>
            <a:pathLst>
              <a:path w="1373" h="3969">
                <a:moveTo>
                  <a:pt x="50" y="3969"/>
                </a:moveTo>
                <a:lnTo>
                  <a:pt x="0" y="3969"/>
                </a:lnTo>
                <a:lnTo>
                  <a:pt x="0" y="0"/>
                </a:lnTo>
                <a:lnTo>
                  <a:pt x="1373" y="0"/>
                </a:lnTo>
                <a:lnTo>
                  <a:pt x="1373" y="50"/>
                </a:lnTo>
                <a:lnTo>
                  <a:pt x="50" y="50"/>
                </a:lnTo>
                <a:lnTo>
                  <a:pt x="50" y="3969"/>
                </a:lnTo>
                <a:close/>
              </a:path>
            </a:pathLst>
          </a:custGeom>
          <a:solidFill>
            <a:schemeClr val="accent3"/>
          </a:solidFill>
          <a:ln>
            <a:noFill/>
          </a:ln>
        </p:spPr>
        <p:txBody>
          <a:bodyPr vert="horz" wrap="square" lIns="45720" tIns="22860" rIns="45720" bIns="22860" numCol="1" anchor="t" anchorCtr="0" compatLnSpc="1">
            <a:prstTxWarp prst="textNoShape">
              <a:avLst/>
            </a:prstTxWarp>
          </a:bodyPr>
          <a:lstStyle/>
          <a:p>
            <a:endParaRPr lang="en-US" sz="900">
              <a:latin typeface="DM Sans" pitchFamily="2" charset="77"/>
            </a:endParaRPr>
          </a:p>
        </p:txBody>
      </p:sp>
      <p:sp>
        <p:nvSpPr>
          <p:cNvPr id="71" name="Freeform 71">
            <a:extLst>
              <a:ext uri="{FF2B5EF4-FFF2-40B4-BE49-F238E27FC236}">
                <a16:creationId xmlns:a16="http://schemas.microsoft.com/office/drawing/2014/main" id="{445F677F-FDC8-F38E-1291-F7E6DC2FD6FD}"/>
              </a:ext>
            </a:extLst>
          </p:cNvPr>
          <p:cNvSpPr>
            <a:spLocks/>
          </p:cNvSpPr>
          <p:nvPr/>
        </p:nvSpPr>
        <p:spPr bwMode="auto">
          <a:xfrm>
            <a:off x="3508160" y="2493528"/>
            <a:ext cx="1633538" cy="1628775"/>
          </a:xfrm>
          <a:custGeom>
            <a:avLst/>
            <a:gdLst>
              <a:gd name="T0" fmla="*/ 4293 w 4293"/>
              <a:gd name="T1" fmla="*/ 2146 h 4292"/>
              <a:gd name="T2" fmla="*/ 2146 w 4293"/>
              <a:gd name="T3" fmla="*/ 4292 h 4292"/>
              <a:gd name="T4" fmla="*/ 0 w 4293"/>
              <a:gd name="T5" fmla="*/ 2146 h 4292"/>
              <a:gd name="T6" fmla="*/ 2146 w 4293"/>
              <a:gd name="T7" fmla="*/ 0 h 4292"/>
              <a:gd name="T8" fmla="*/ 4293 w 4293"/>
              <a:gd name="T9" fmla="*/ 2146 h 4292"/>
            </a:gdLst>
            <a:ahLst/>
            <a:cxnLst>
              <a:cxn ang="0">
                <a:pos x="T0" y="T1"/>
              </a:cxn>
              <a:cxn ang="0">
                <a:pos x="T2" y="T3"/>
              </a:cxn>
              <a:cxn ang="0">
                <a:pos x="T4" y="T5"/>
              </a:cxn>
              <a:cxn ang="0">
                <a:pos x="T6" y="T7"/>
              </a:cxn>
              <a:cxn ang="0">
                <a:pos x="T8" y="T9"/>
              </a:cxn>
            </a:cxnLst>
            <a:rect l="0" t="0" r="r" b="b"/>
            <a:pathLst>
              <a:path w="4293" h="4292">
                <a:moveTo>
                  <a:pt x="4293" y="2146"/>
                </a:moveTo>
                <a:lnTo>
                  <a:pt x="2146" y="4292"/>
                </a:lnTo>
                <a:lnTo>
                  <a:pt x="0" y="2146"/>
                </a:lnTo>
                <a:lnTo>
                  <a:pt x="2146" y="0"/>
                </a:lnTo>
                <a:lnTo>
                  <a:pt x="4293" y="2146"/>
                </a:lnTo>
                <a:close/>
              </a:path>
            </a:pathLst>
          </a:custGeom>
          <a:solidFill>
            <a:schemeClr val="accent1"/>
          </a:solidFill>
          <a:ln>
            <a:noFill/>
          </a:ln>
        </p:spPr>
        <p:txBody>
          <a:bodyPr vert="horz" wrap="square" lIns="45720" tIns="22860" rIns="45720" bIns="22860" numCol="1" anchor="t" anchorCtr="0" compatLnSpc="1">
            <a:prstTxWarp prst="textNoShape">
              <a:avLst/>
            </a:prstTxWarp>
          </a:bodyPr>
          <a:lstStyle/>
          <a:p>
            <a:endParaRPr lang="en-US" sz="900">
              <a:latin typeface="DM Sans" pitchFamily="2" charset="77"/>
            </a:endParaRPr>
          </a:p>
        </p:txBody>
      </p:sp>
      <p:sp>
        <p:nvSpPr>
          <p:cNvPr id="72" name="Freeform 72">
            <a:extLst>
              <a:ext uri="{FF2B5EF4-FFF2-40B4-BE49-F238E27FC236}">
                <a16:creationId xmlns:a16="http://schemas.microsoft.com/office/drawing/2014/main" id="{D1BC39B0-0A1A-F6DB-C4FF-B82E4D891EBA}"/>
              </a:ext>
            </a:extLst>
          </p:cNvPr>
          <p:cNvSpPr>
            <a:spLocks/>
          </p:cNvSpPr>
          <p:nvPr/>
        </p:nvSpPr>
        <p:spPr bwMode="auto">
          <a:xfrm>
            <a:off x="4432085" y="3415071"/>
            <a:ext cx="1633538" cy="1628775"/>
          </a:xfrm>
          <a:custGeom>
            <a:avLst/>
            <a:gdLst>
              <a:gd name="T0" fmla="*/ 4292 w 4292"/>
              <a:gd name="T1" fmla="*/ 2147 h 4293"/>
              <a:gd name="T2" fmla="*/ 2146 w 4292"/>
              <a:gd name="T3" fmla="*/ 4293 h 4293"/>
              <a:gd name="T4" fmla="*/ 0 w 4292"/>
              <a:gd name="T5" fmla="*/ 2147 h 4293"/>
              <a:gd name="T6" fmla="*/ 2146 w 4292"/>
              <a:gd name="T7" fmla="*/ 0 h 4293"/>
              <a:gd name="T8" fmla="*/ 4292 w 4292"/>
              <a:gd name="T9" fmla="*/ 2147 h 4293"/>
            </a:gdLst>
            <a:ahLst/>
            <a:cxnLst>
              <a:cxn ang="0">
                <a:pos x="T0" y="T1"/>
              </a:cxn>
              <a:cxn ang="0">
                <a:pos x="T2" y="T3"/>
              </a:cxn>
              <a:cxn ang="0">
                <a:pos x="T4" y="T5"/>
              </a:cxn>
              <a:cxn ang="0">
                <a:pos x="T6" y="T7"/>
              </a:cxn>
              <a:cxn ang="0">
                <a:pos x="T8" y="T9"/>
              </a:cxn>
            </a:cxnLst>
            <a:rect l="0" t="0" r="r" b="b"/>
            <a:pathLst>
              <a:path w="4292" h="4293">
                <a:moveTo>
                  <a:pt x="4292" y="2147"/>
                </a:moveTo>
                <a:lnTo>
                  <a:pt x="2146" y="4293"/>
                </a:lnTo>
                <a:lnTo>
                  <a:pt x="0" y="2147"/>
                </a:lnTo>
                <a:lnTo>
                  <a:pt x="2146" y="0"/>
                </a:lnTo>
                <a:lnTo>
                  <a:pt x="4292" y="2147"/>
                </a:lnTo>
                <a:close/>
              </a:path>
            </a:pathLst>
          </a:custGeom>
          <a:solidFill>
            <a:schemeClr val="accent2"/>
          </a:solidFill>
          <a:ln>
            <a:noFill/>
          </a:ln>
        </p:spPr>
        <p:txBody>
          <a:bodyPr vert="horz" wrap="square" lIns="45720" tIns="22860" rIns="45720" bIns="22860" numCol="1" anchor="t" anchorCtr="0" compatLnSpc="1">
            <a:prstTxWarp prst="textNoShape">
              <a:avLst/>
            </a:prstTxWarp>
          </a:bodyPr>
          <a:lstStyle/>
          <a:p>
            <a:endParaRPr lang="en-US" sz="900">
              <a:latin typeface="DM Sans" pitchFamily="2" charset="77"/>
            </a:endParaRPr>
          </a:p>
        </p:txBody>
      </p:sp>
      <p:sp>
        <p:nvSpPr>
          <p:cNvPr id="73" name="Freeform 73">
            <a:extLst>
              <a:ext uri="{FF2B5EF4-FFF2-40B4-BE49-F238E27FC236}">
                <a16:creationId xmlns:a16="http://schemas.microsoft.com/office/drawing/2014/main" id="{1D3A470E-101E-67FE-2496-5DC6DF6638A7}"/>
              </a:ext>
            </a:extLst>
          </p:cNvPr>
          <p:cNvSpPr>
            <a:spLocks/>
          </p:cNvSpPr>
          <p:nvPr/>
        </p:nvSpPr>
        <p:spPr bwMode="auto">
          <a:xfrm>
            <a:off x="5356010" y="2493528"/>
            <a:ext cx="1633538" cy="1628775"/>
          </a:xfrm>
          <a:custGeom>
            <a:avLst/>
            <a:gdLst>
              <a:gd name="T0" fmla="*/ 4293 w 4293"/>
              <a:gd name="T1" fmla="*/ 2146 h 4292"/>
              <a:gd name="T2" fmla="*/ 2147 w 4293"/>
              <a:gd name="T3" fmla="*/ 4292 h 4292"/>
              <a:gd name="T4" fmla="*/ 0 w 4293"/>
              <a:gd name="T5" fmla="*/ 2146 h 4292"/>
              <a:gd name="T6" fmla="*/ 2147 w 4293"/>
              <a:gd name="T7" fmla="*/ 0 h 4292"/>
              <a:gd name="T8" fmla="*/ 4293 w 4293"/>
              <a:gd name="T9" fmla="*/ 2146 h 4292"/>
            </a:gdLst>
            <a:ahLst/>
            <a:cxnLst>
              <a:cxn ang="0">
                <a:pos x="T0" y="T1"/>
              </a:cxn>
              <a:cxn ang="0">
                <a:pos x="T2" y="T3"/>
              </a:cxn>
              <a:cxn ang="0">
                <a:pos x="T4" y="T5"/>
              </a:cxn>
              <a:cxn ang="0">
                <a:pos x="T6" y="T7"/>
              </a:cxn>
              <a:cxn ang="0">
                <a:pos x="T8" y="T9"/>
              </a:cxn>
            </a:cxnLst>
            <a:rect l="0" t="0" r="r" b="b"/>
            <a:pathLst>
              <a:path w="4293" h="4292">
                <a:moveTo>
                  <a:pt x="4293" y="2146"/>
                </a:moveTo>
                <a:lnTo>
                  <a:pt x="2147" y="4292"/>
                </a:lnTo>
                <a:lnTo>
                  <a:pt x="0" y="2146"/>
                </a:lnTo>
                <a:lnTo>
                  <a:pt x="2147" y="0"/>
                </a:lnTo>
                <a:lnTo>
                  <a:pt x="4293" y="2146"/>
                </a:lnTo>
                <a:close/>
              </a:path>
            </a:pathLst>
          </a:custGeom>
          <a:solidFill>
            <a:schemeClr val="accent3"/>
          </a:solidFill>
          <a:ln>
            <a:noFill/>
          </a:ln>
        </p:spPr>
        <p:txBody>
          <a:bodyPr vert="horz" wrap="square" lIns="45720" tIns="22860" rIns="45720" bIns="22860" numCol="1" anchor="t" anchorCtr="0" compatLnSpc="1">
            <a:prstTxWarp prst="textNoShape">
              <a:avLst/>
            </a:prstTxWarp>
          </a:bodyPr>
          <a:lstStyle/>
          <a:p>
            <a:endParaRPr lang="en-US" sz="900">
              <a:latin typeface="DM Sans" pitchFamily="2" charset="77"/>
            </a:endParaRPr>
          </a:p>
        </p:txBody>
      </p:sp>
      <p:sp>
        <p:nvSpPr>
          <p:cNvPr id="74" name="Freeform 74">
            <a:extLst>
              <a:ext uri="{FF2B5EF4-FFF2-40B4-BE49-F238E27FC236}">
                <a16:creationId xmlns:a16="http://schemas.microsoft.com/office/drawing/2014/main" id="{AA102581-6BF5-7D63-4A8E-C850A61C20BD}"/>
              </a:ext>
            </a:extLst>
          </p:cNvPr>
          <p:cNvSpPr>
            <a:spLocks/>
          </p:cNvSpPr>
          <p:nvPr/>
        </p:nvSpPr>
        <p:spPr bwMode="auto">
          <a:xfrm>
            <a:off x="6280728" y="3415071"/>
            <a:ext cx="1632744" cy="1628775"/>
          </a:xfrm>
          <a:custGeom>
            <a:avLst/>
            <a:gdLst>
              <a:gd name="T0" fmla="*/ 4292 w 4292"/>
              <a:gd name="T1" fmla="*/ 2147 h 4293"/>
              <a:gd name="T2" fmla="*/ 2146 w 4292"/>
              <a:gd name="T3" fmla="*/ 4293 h 4293"/>
              <a:gd name="T4" fmla="*/ 0 w 4292"/>
              <a:gd name="T5" fmla="*/ 2147 h 4293"/>
              <a:gd name="T6" fmla="*/ 2146 w 4292"/>
              <a:gd name="T7" fmla="*/ 0 h 4293"/>
              <a:gd name="T8" fmla="*/ 4292 w 4292"/>
              <a:gd name="T9" fmla="*/ 2147 h 4293"/>
            </a:gdLst>
            <a:ahLst/>
            <a:cxnLst>
              <a:cxn ang="0">
                <a:pos x="T0" y="T1"/>
              </a:cxn>
              <a:cxn ang="0">
                <a:pos x="T2" y="T3"/>
              </a:cxn>
              <a:cxn ang="0">
                <a:pos x="T4" y="T5"/>
              </a:cxn>
              <a:cxn ang="0">
                <a:pos x="T6" y="T7"/>
              </a:cxn>
              <a:cxn ang="0">
                <a:pos x="T8" y="T9"/>
              </a:cxn>
            </a:cxnLst>
            <a:rect l="0" t="0" r="r" b="b"/>
            <a:pathLst>
              <a:path w="4292" h="4293">
                <a:moveTo>
                  <a:pt x="4292" y="2147"/>
                </a:moveTo>
                <a:lnTo>
                  <a:pt x="2146" y="4293"/>
                </a:lnTo>
                <a:lnTo>
                  <a:pt x="0" y="2147"/>
                </a:lnTo>
                <a:lnTo>
                  <a:pt x="2146" y="0"/>
                </a:lnTo>
                <a:lnTo>
                  <a:pt x="4292" y="2147"/>
                </a:lnTo>
                <a:close/>
              </a:path>
            </a:pathLst>
          </a:custGeom>
          <a:solidFill>
            <a:schemeClr val="accent4"/>
          </a:solidFill>
          <a:ln>
            <a:noFill/>
          </a:ln>
        </p:spPr>
        <p:txBody>
          <a:bodyPr vert="horz" wrap="square" lIns="45720" tIns="22860" rIns="45720" bIns="22860" numCol="1" anchor="t" anchorCtr="0" compatLnSpc="1">
            <a:prstTxWarp prst="textNoShape">
              <a:avLst/>
            </a:prstTxWarp>
          </a:bodyPr>
          <a:lstStyle/>
          <a:p>
            <a:endParaRPr lang="en-US" sz="900">
              <a:latin typeface="DM Sans" pitchFamily="2" charset="77"/>
            </a:endParaRPr>
          </a:p>
        </p:txBody>
      </p:sp>
      <p:sp>
        <p:nvSpPr>
          <p:cNvPr id="75" name="Freeform 75">
            <a:extLst>
              <a:ext uri="{FF2B5EF4-FFF2-40B4-BE49-F238E27FC236}">
                <a16:creationId xmlns:a16="http://schemas.microsoft.com/office/drawing/2014/main" id="{78BA3BEE-FD05-C062-35EB-B49D0D819685}"/>
              </a:ext>
            </a:extLst>
          </p:cNvPr>
          <p:cNvSpPr>
            <a:spLocks/>
          </p:cNvSpPr>
          <p:nvPr/>
        </p:nvSpPr>
        <p:spPr bwMode="auto">
          <a:xfrm>
            <a:off x="7204653" y="2493528"/>
            <a:ext cx="1633538" cy="1628775"/>
          </a:xfrm>
          <a:custGeom>
            <a:avLst/>
            <a:gdLst>
              <a:gd name="T0" fmla="*/ 4292 w 4292"/>
              <a:gd name="T1" fmla="*/ 2146 h 4292"/>
              <a:gd name="T2" fmla="*/ 2146 w 4292"/>
              <a:gd name="T3" fmla="*/ 4292 h 4292"/>
              <a:gd name="T4" fmla="*/ 0 w 4292"/>
              <a:gd name="T5" fmla="*/ 2146 h 4292"/>
              <a:gd name="T6" fmla="*/ 2146 w 4292"/>
              <a:gd name="T7" fmla="*/ 0 h 4292"/>
              <a:gd name="T8" fmla="*/ 4292 w 4292"/>
              <a:gd name="T9" fmla="*/ 2146 h 4292"/>
            </a:gdLst>
            <a:ahLst/>
            <a:cxnLst>
              <a:cxn ang="0">
                <a:pos x="T0" y="T1"/>
              </a:cxn>
              <a:cxn ang="0">
                <a:pos x="T2" y="T3"/>
              </a:cxn>
              <a:cxn ang="0">
                <a:pos x="T4" y="T5"/>
              </a:cxn>
              <a:cxn ang="0">
                <a:pos x="T6" y="T7"/>
              </a:cxn>
              <a:cxn ang="0">
                <a:pos x="T8" y="T9"/>
              </a:cxn>
            </a:cxnLst>
            <a:rect l="0" t="0" r="r" b="b"/>
            <a:pathLst>
              <a:path w="4292" h="4292">
                <a:moveTo>
                  <a:pt x="4292" y="2146"/>
                </a:moveTo>
                <a:lnTo>
                  <a:pt x="2146" y="4292"/>
                </a:lnTo>
                <a:lnTo>
                  <a:pt x="0" y="2146"/>
                </a:lnTo>
                <a:lnTo>
                  <a:pt x="2146" y="0"/>
                </a:lnTo>
                <a:lnTo>
                  <a:pt x="4292" y="2146"/>
                </a:lnTo>
                <a:close/>
              </a:path>
            </a:pathLst>
          </a:custGeom>
          <a:solidFill>
            <a:schemeClr val="accent5"/>
          </a:solidFill>
          <a:ln>
            <a:noFill/>
          </a:ln>
        </p:spPr>
        <p:txBody>
          <a:bodyPr vert="horz" wrap="square" lIns="45720" tIns="22860" rIns="45720" bIns="22860" numCol="1" anchor="t" anchorCtr="0" compatLnSpc="1">
            <a:prstTxWarp prst="textNoShape">
              <a:avLst/>
            </a:prstTxWarp>
          </a:bodyPr>
          <a:lstStyle/>
          <a:p>
            <a:endParaRPr lang="en-US" sz="900">
              <a:latin typeface="DM Sans" pitchFamily="2" charset="77"/>
            </a:endParaRPr>
          </a:p>
        </p:txBody>
      </p:sp>
      <p:sp>
        <p:nvSpPr>
          <p:cNvPr id="76" name="Freeform 359">
            <a:extLst>
              <a:ext uri="{FF2B5EF4-FFF2-40B4-BE49-F238E27FC236}">
                <a16:creationId xmlns:a16="http://schemas.microsoft.com/office/drawing/2014/main" id="{A628CBD2-B1F2-1B75-D0AA-1B916631D5CF}"/>
              </a:ext>
            </a:extLst>
          </p:cNvPr>
          <p:cNvSpPr>
            <a:spLocks/>
          </p:cNvSpPr>
          <p:nvPr/>
        </p:nvSpPr>
        <p:spPr bwMode="auto">
          <a:xfrm>
            <a:off x="4736091" y="4021639"/>
            <a:ext cx="522288" cy="1506538"/>
          </a:xfrm>
          <a:custGeom>
            <a:avLst/>
            <a:gdLst>
              <a:gd name="T0" fmla="*/ 1373 w 1373"/>
              <a:gd name="T1" fmla="*/ 3969 h 3969"/>
              <a:gd name="T2" fmla="*/ 0 w 1373"/>
              <a:gd name="T3" fmla="*/ 3969 h 3969"/>
              <a:gd name="T4" fmla="*/ 0 w 1373"/>
              <a:gd name="T5" fmla="*/ 3919 h 3969"/>
              <a:gd name="T6" fmla="*/ 1323 w 1373"/>
              <a:gd name="T7" fmla="*/ 3919 h 3969"/>
              <a:gd name="T8" fmla="*/ 1323 w 1373"/>
              <a:gd name="T9" fmla="*/ 0 h 3969"/>
              <a:gd name="T10" fmla="*/ 1373 w 1373"/>
              <a:gd name="T11" fmla="*/ 0 h 3969"/>
              <a:gd name="T12" fmla="*/ 1373 w 1373"/>
              <a:gd name="T13" fmla="*/ 3969 h 3969"/>
            </a:gdLst>
            <a:ahLst/>
            <a:cxnLst>
              <a:cxn ang="0">
                <a:pos x="T0" y="T1"/>
              </a:cxn>
              <a:cxn ang="0">
                <a:pos x="T2" y="T3"/>
              </a:cxn>
              <a:cxn ang="0">
                <a:pos x="T4" y="T5"/>
              </a:cxn>
              <a:cxn ang="0">
                <a:pos x="T6" y="T7"/>
              </a:cxn>
              <a:cxn ang="0">
                <a:pos x="T8" y="T9"/>
              </a:cxn>
              <a:cxn ang="0">
                <a:pos x="T10" y="T11"/>
              </a:cxn>
              <a:cxn ang="0">
                <a:pos x="T12" y="T13"/>
              </a:cxn>
            </a:cxnLst>
            <a:rect l="0" t="0" r="r" b="b"/>
            <a:pathLst>
              <a:path w="1373" h="3969">
                <a:moveTo>
                  <a:pt x="1373" y="3969"/>
                </a:moveTo>
                <a:lnTo>
                  <a:pt x="0" y="3969"/>
                </a:lnTo>
                <a:lnTo>
                  <a:pt x="0" y="3919"/>
                </a:lnTo>
                <a:lnTo>
                  <a:pt x="1323" y="3919"/>
                </a:lnTo>
                <a:lnTo>
                  <a:pt x="1323" y="0"/>
                </a:lnTo>
                <a:lnTo>
                  <a:pt x="1373" y="0"/>
                </a:lnTo>
                <a:lnTo>
                  <a:pt x="1373" y="3969"/>
                </a:lnTo>
                <a:close/>
              </a:path>
            </a:pathLst>
          </a:custGeom>
          <a:solidFill>
            <a:schemeClr val="accent2"/>
          </a:solidFill>
          <a:ln>
            <a:noFill/>
          </a:ln>
        </p:spPr>
        <p:txBody>
          <a:bodyPr vert="horz" wrap="square" lIns="45720" tIns="22860" rIns="45720" bIns="22860" numCol="1" anchor="t" anchorCtr="0" compatLnSpc="1">
            <a:prstTxWarp prst="textNoShape">
              <a:avLst/>
            </a:prstTxWarp>
          </a:bodyPr>
          <a:lstStyle/>
          <a:p>
            <a:endParaRPr lang="en-US" sz="900">
              <a:latin typeface="DM Sans" pitchFamily="2" charset="77"/>
            </a:endParaRPr>
          </a:p>
        </p:txBody>
      </p:sp>
      <p:sp>
        <p:nvSpPr>
          <p:cNvPr id="77" name="Freeform 360">
            <a:extLst>
              <a:ext uri="{FF2B5EF4-FFF2-40B4-BE49-F238E27FC236}">
                <a16:creationId xmlns:a16="http://schemas.microsoft.com/office/drawing/2014/main" id="{80654946-79FD-FAFC-9202-D96ECFE199BA}"/>
              </a:ext>
            </a:extLst>
          </p:cNvPr>
          <p:cNvSpPr>
            <a:spLocks/>
          </p:cNvSpPr>
          <p:nvPr/>
        </p:nvSpPr>
        <p:spPr bwMode="auto">
          <a:xfrm>
            <a:off x="7087178" y="4063203"/>
            <a:ext cx="523082" cy="1506538"/>
          </a:xfrm>
          <a:custGeom>
            <a:avLst/>
            <a:gdLst>
              <a:gd name="T0" fmla="*/ 1374 w 1374"/>
              <a:gd name="T1" fmla="*/ 3969 h 3969"/>
              <a:gd name="T2" fmla="*/ 0 w 1374"/>
              <a:gd name="T3" fmla="*/ 3969 h 3969"/>
              <a:gd name="T4" fmla="*/ 0 w 1374"/>
              <a:gd name="T5" fmla="*/ 0 h 3969"/>
              <a:gd name="T6" fmla="*/ 50 w 1374"/>
              <a:gd name="T7" fmla="*/ 0 h 3969"/>
              <a:gd name="T8" fmla="*/ 50 w 1374"/>
              <a:gd name="T9" fmla="*/ 3919 h 3969"/>
              <a:gd name="T10" fmla="*/ 1374 w 1374"/>
              <a:gd name="T11" fmla="*/ 3919 h 3969"/>
              <a:gd name="T12" fmla="*/ 1374 w 1374"/>
              <a:gd name="T13" fmla="*/ 3969 h 3969"/>
            </a:gdLst>
            <a:ahLst/>
            <a:cxnLst>
              <a:cxn ang="0">
                <a:pos x="T0" y="T1"/>
              </a:cxn>
              <a:cxn ang="0">
                <a:pos x="T2" y="T3"/>
              </a:cxn>
              <a:cxn ang="0">
                <a:pos x="T4" y="T5"/>
              </a:cxn>
              <a:cxn ang="0">
                <a:pos x="T6" y="T7"/>
              </a:cxn>
              <a:cxn ang="0">
                <a:pos x="T8" y="T9"/>
              </a:cxn>
              <a:cxn ang="0">
                <a:pos x="T10" y="T11"/>
              </a:cxn>
              <a:cxn ang="0">
                <a:pos x="T12" y="T13"/>
              </a:cxn>
            </a:cxnLst>
            <a:rect l="0" t="0" r="r" b="b"/>
            <a:pathLst>
              <a:path w="1374" h="3969">
                <a:moveTo>
                  <a:pt x="1374" y="3969"/>
                </a:moveTo>
                <a:lnTo>
                  <a:pt x="0" y="3969"/>
                </a:lnTo>
                <a:lnTo>
                  <a:pt x="0" y="0"/>
                </a:lnTo>
                <a:lnTo>
                  <a:pt x="50" y="0"/>
                </a:lnTo>
                <a:lnTo>
                  <a:pt x="50" y="3919"/>
                </a:lnTo>
                <a:lnTo>
                  <a:pt x="1374" y="3919"/>
                </a:lnTo>
                <a:lnTo>
                  <a:pt x="1374" y="3969"/>
                </a:lnTo>
                <a:close/>
              </a:path>
            </a:pathLst>
          </a:custGeom>
          <a:solidFill>
            <a:schemeClr val="accent4"/>
          </a:solidFill>
          <a:ln>
            <a:noFill/>
          </a:ln>
        </p:spPr>
        <p:txBody>
          <a:bodyPr vert="horz" wrap="square" lIns="45720" tIns="22860" rIns="45720" bIns="22860" numCol="1" anchor="t" anchorCtr="0" compatLnSpc="1">
            <a:prstTxWarp prst="textNoShape">
              <a:avLst/>
            </a:prstTxWarp>
          </a:bodyPr>
          <a:lstStyle/>
          <a:p>
            <a:endParaRPr lang="en-US" sz="900">
              <a:latin typeface="DM Sans" pitchFamily="2" charset="77"/>
            </a:endParaRPr>
          </a:p>
        </p:txBody>
      </p:sp>
      <p:sp>
        <p:nvSpPr>
          <p:cNvPr id="78" name="Freeform 361">
            <a:extLst>
              <a:ext uri="{FF2B5EF4-FFF2-40B4-BE49-F238E27FC236}">
                <a16:creationId xmlns:a16="http://schemas.microsoft.com/office/drawing/2014/main" id="{D07AA9BC-63DA-4AE7-254B-639201525E84}"/>
              </a:ext>
            </a:extLst>
          </p:cNvPr>
          <p:cNvSpPr>
            <a:spLocks/>
          </p:cNvSpPr>
          <p:nvPr/>
        </p:nvSpPr>
        <p:spPr bwMode="auto">
          <a:xfrm>
            <a:off x="3811372" y="1801378"/>
            <a:ext cx="522288" cy="1481138"/>
          </a:xfrm>
          <a:custGeom>
            <a:avLst/>
            <a:gdLst>
              <a:gd name="T0" fmla="*/ 1373 w 1373"/>
              <a:gd name="T1" fmla="*/ 3903 h 3903"/>
              <a:gd name="T2" fmla="*/ 1323 w 1373"/>
              <a:gd name="T3" fmla="*/ 3903 h 3903"/>
              <a:gd name="T4" fmla="*/ 1323 w 1373"/>
              <a:gd name="T5" fmla="*/ 50 h 3903"/>
              <a:gd name="T6" fmla="*/ 0 w 1373"/>
              <a:gd name="T7" fmla="*/ 50 h 3903"/>
              <a:gd name="T8" fmla="*/ 0 w 1373"/>
              <a:gd name="T9" fmla="*/ 0 h 3903"/>
              <a:gd name="T10" fmla="*/ 1373 w 1373"/>
              <a:gd name="T11" fmla="*/ 0 h 3903"/>
              <a:gd name="T12" fmla="*/ 1373 w 1373"/>
              <a:gd name="T13" fmla="*/ 3903 h 3903"/>
            </a:gdLst>
            <a:ahLst/>
            <a:cxnLst>
              <a:cxn ang="0">
                <a:pos x="T0" y="T1"/>
              </a:cxn>
              <a:cxn ang="0">
                <a:pos x="T2" y="T3"/>
              </a:cxn>
              <a:cxn ang="0">
                <a:pos x="T4" y="T5"/>
              </a:cxn>
              <a:cxn ang="0">
                <a:pos x="T6" y="T7"/>
              </a:cxn>
              <a:cxn ang="0">
                <a:pos x="T8" y="T9"/>
              </a:cxn>
              <a:cxn ang="0">
                <a:pos x="T10" y="T11"/>
              </a:cxn>
              <a:cxn ang="0">
                <a:pos x="T12" y="T13"/>
              </a:cxn>
            </a:cxnLst>
            <a:rect l="0" t="0" r="r" b="b"/>
            <a:pathLst>
              <a:path w="1373" h="3903">
                <a:moveTo>
                  <a:pt x="1373" y="3903"/>
                </a:moveTo>
                <a:lnTo>
                  <a:pt x="1323" y="3903"/>
                </a:lnTo>
                <a:lnTo>
                  <a:pt x="1323" y="50"/>
                </a:lnTo>
                <a:lnTo>
                  <a:pt x="0" y="50"/>
                </a:lnTo>
                <a:lnTo>
                  <a:pt x="0" y="0"/>
                </a:lnTo>
                <a:lnTo>
                  <a:pt x="1373" y="0"/>
                </a:lnTo>
                <a:lnTo>
                  <a:pt x="1373" y="3903"/>
                </a:lnTo>
                <a:close/>
              </a:path>
            </a:pathLst>
          </a:custGeom>
          <a:solidFill>
            <a:schemeClr val="accent1"/>
          </a:solidFill>
          <a:ln>
            <a:noFill/>
          </a:ln>
        </p:spPr>
        <p:txBody>
          <a:bodyPr vert="horz" wrap="square" lIns="45720" tIns="22860" rIns="45720" bIns="22860" numCol="1" anchor="t" anchorCtr="0" compatLnSpc="1">
            <a:prstTxWarp prst="textNoShape">
              <a:avLst/>
            </a:prstTxWarp>
          </a:bodyPr>
          <a:lstStyle/>
          <a:p>
            <a:endParaRPr lang="en-US" sz="900">
              <a:latin typeface="DM Sans" pitchFamily="2" charset="77"/>
            </a:endParaRPr>
          </a:p>
        </p:txBody>
      </p:sp>
      <p:sp>
        <p:nvSpPr>
          <p:cNvPr id="79" name="Freeform 362">
            <a:extLst>
              <a:ext uri="{FF2B5EF4-FFF2-40B4-BE49-F238E27FC236}">
                <a16:creationId xmlns:a16="http://schemas.microsoft.com/office/drawing/2014/main" id="{A0A661A2-130E-7158-D7DC-406BB19872A3}"/>
              </a:ext>
            </a:extLst>
          </p:cNvPr>
          <p:cNvSpPr>
            <a:spLocks noEditPoints="1"/>
          </p:cNvSpPr>
          <p:nvPr/>
        </p:nvSpPr>
        <p:spPr bwMode="auto">
          <a:xfrm>
            <a:off x="4047116" y="3080903"/>
            <a:ext cx="554832" cy="453232"/>
          </a:xfrm>
          <a:custGeom>
            <a:avLst/>
            <a:gdLst>
              <a:gd name="T0" fmla="*/ 597 w 1459"/>
              <a:gd name="T1" fmla="*/ 1128 h 1194"/>
              <a:gd name="T2" fmla="*/ 464 w 1459"/>
              <a:gd name="T3" fmla="*/ 1128 h 1194"/>
              <a:gd name="T4" fmla="*/ 464 w 1459"/>
              <a:gd name="T5" fmla="*/ 199 h 1194"/>
              <a:gd name="T6" fmla="*/ 597 w 1459"/>
              <a:gd name="T7" fmla="*/ 199 h 1194"/>
              <a:gd name="T8" fmla="*/ 597 w 1459"/>
              <a:gd name="T9" fmla="*/ 1128 h 1194"/>
              <a:gd name="T10" fmla="*/ 630 w 1459"/>
              <a:gd name="T11" fmla="*/ 133 h 1194"/>
              <a:gd name="T12" fmla="*/ 431 w 1459"/>
              <a:gd name="T13" fmla="*/ 133 h 1194"/>
              <a:gd name="T14" fmla="*/ 398 w 1459"/>
              <a:gd name="T15" fmla="*/ 166 h 1194"/>
              <a:gd name="T16" fmla="*/ 398 w 1459"/>
              <a:gd name="T17" fmla="*/ 1161 h 1194"/>
              <a:gd name="T18" fmla="*/ 431 w 1459"/>
              <a:gd name="T19" fmla="*/ 1194 h 1194"/>
              <a:gd name="T20" fmla="*/ 630 w 1459"/>
              <a:gd name="T21" fmla="*/ 1194 h 1194"/>
              <a:gd name="T22" fmla="*/ 663 w 1459"/>
              <a:gd name="T23" fmla="*/ 1161 h 1194"/>
              <a:gd name="T24" fmla="*/ 663 w 1459"/>
              <a:gd name="T25" fmla="*/ 166 h 1194"/>
              <a:gd name="T26" fmla="*/ 630 w 1459"/>
              <a:gd name="T27" fmla="*/ 133 h 1194"/>
              <a:gd name="T28" fmla="*/ 1393 w 1459"/>
              <a:gd name="T29" fmla="*/ 1128 h 1194"/>
              <a:gd name="T30" fmla="*/ 1260 w 1459"/>
              <a:gd name="T31" fmla="*/ 1128 h 1194"/>
              <a:gd name="T32" fmla="*/ 1260 w 1459"/>
              <a:gd name="T33" fmla="*/ 66 h 1194"/>
              <a:gd name="T34" fmla="*/ 1393 w 1459"/>
              <a:gd name="T35" fmla="*/ 66 h 1194"/>
              <a:gd name="T36" fmla="*/ 1393 w 1459"/>
              <a:gd name="T37" fmla="*/ 1128 h 1194"/>
              <a:gd name="T38" fmla="*/ 1426 w 1459"/>
              <a:gd name="T39" fmla="*/ 0 h 1194"/>
              <a:gd name="T40" fmla="*/ 1227 w 1459"/>
              <a:gd name="T41" fmla="*/ 0 h 1194"/>
              <a:gd name="T42" fmla="*/ 1194 w 1459"/>
              <a:gd name="T43" fmla="*/ 33 h 1194"/>
              <a:gd name="T44" fmla="*/ 1194 w 1459"/>
              <a:gd name="T45" fmla="*/ 1161 h 1194"/>
              <a:gd name="T46" fmla="*/ 1227 w 1459"/>
              <a:gd name="T47" fmla="*/ 1194 h 1194"/>
              <a:gd name="T48" fmla="*/ 1426 w 1459"/>
              <a:gd name="T49" fmla="*/ 1194 h 1194"/>
              <a:gd name="T50" fmla="*/ 1459 w 1459"/>
              <a:gd name="T51" fmla="*/ 1161 h 1194"/>
              <a:gd name="T52" fmla="*/ 1459 w 1459"/>
              <a:gd name="T53" fmla="*/ 33 h 1194"/>
              <a:gd name="T54" fmla="*/ 1426 w 1459"/>
              <a:gd name="T55" fmla="*/ 0 h 1194"/>
              <a:gd name="T56" fmla="*/ 995 w 1459"/>
              <a:gd name="T57" fmla="*/ 1128 h 1194"/>
              <a:gd name="T58" fmla="*/ 862 w 1459"/>
              <a:gd name="T59" fmla="*/ 1128 h 1194"/>
              <a:gd name="T60" fmla="*/ 862 w 1459"/>
              <a:gd name="T61" fmla="*/ 597 h 1194"/>
              <a:gd name="T62" fmla="*/ 995 w 1459"/>
              <a:gd name="T63" fmla="*/ 597 h 1194"/>
              <a:gd name="T64" fmla="*/ 995 w 1459"/>
              <a:gd name="T65" fmla="*/ 1128 h 1194"/>
              <a:gd name="T66" fmla="*/ 1028 w 1459"/>
              <a:gd name="T67" fmla="*/ 531 h 1194"/>
              <a:gd name="T68" fmla="*/ 829 w 1459"/>
              <a:gd name="T69" fmla="*/ 531 h 1194"/>
              <a:gd name="T70" fmla="*/ 796 w 1459"/>
              <a:gd name="T71" fmla="*/ 564 h 1194"/>
              <a:gd name="T72" fmla="*/ 796 w 1459"/>
              <a:gd name="T73" fmla="*/ 1161 h 1194"/>
              <a:gd name="T74" fmla="*/ 829 w 1459"/>
              <a:gd name="T75" fmla="*/ 1194 h 1194"/>
              <a:gd name="T76" fmla="*/ 1028 w 1459"/>
              <a:gd name="T77" fmla="*/ 1194 h 1194"/>
              <a:gd name="T78" fmla="*/ 1061 w 1459"/>
              <a:gd name="T79" fmla="*/ 1161 h 1194"/>
              <a:gd name="T80" fmla="*/ 1061 w 1459"/>
              <a:gd name="T81" fmla="*/ 564 h 1194"/>
              <a:gd name="T82" fmla="*/ 1028 w 1459"/>
              <a:gd name="T83" fmla="*/ 531 h 1194"/>
              <a:gd name="T84" fmla="*/ 199 w 1459"/>
              <a:gd name="T85" fmla="*/ 1128 h 1194"/>
              <a:gd name="T86" fmla="*/ 66 w 1459"/>
              <a:gd name="T87" fmla="*/ 1128 h 1194"/>
              <a:gd name="T88" fmla="*/ 66 w 1459"/>
              <a:gd name="T89" fmla="*/ 796 h 1194"/>
              <a:gd name="T90" fmla="*/ 199 w 1459"/>
              <a:gd name="T91" fmla="*/ 796 h 1194"/>
              <a:gd name="T92" fmla="*/ 199 w 1459"/>
              <a:gd name="T93" fmla="*/ 1128 h 1194"/>
              <a:gd name="T94" fmla="*/ 232 w 1459"/>
              <a:gd name="T95" fmla="*/ 730 h 1194"/>
              <a:gd name="T96" fmla="*/ 33 w 1459"/>
              <a:gd name="T97" fmla="*/ 730 h 1194"/>
              <a:gd name="T98" fmla="*/ 0 w 1459"/>
              <a:gd name="T99" fmla="*/ 763 h 1194"/>
              <a:gd name="T100" fmla="*/ 0 w 1459"/>
              <a:gd name="T101" fmla="*/ 1161 h 1194"/>
              <a:gd name="T102" fmla="*/ 33 w 1459"/>
              <a:gd name="T103" fmla="*/ 1194 h 1194"/>
              <a:gd name="T104" fmla="*/ 232 w 1459"/>
              <a:gd name="T105" fmla="*/ 1194 h 1194"/>
              <a:gd name="T106" fmla="*/ 265 w 1459"/>
              <a:gd name="T107" fmla="*/ 1161 h 1194"/>
              <a:gd name="T108" fmla="*/ 265 w 1459"/>
              <a:gd name="T109" fmla="*/ 763 h 1194"/>
              <a:gd name="T110" fmla="*/ 232 w 1459"/>
              <a:gd name="T111" fmla="*/ 730 h 1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459" h="1194">
                <a:moveTo>
                  <a:pt x="597" y="1128"/>
                </a:moveTo>
                <a:lnTo>
                  <a:pt x="464" y="1128"/>
                </a:lnTo>
                <a:lnTo>
                  <a:pt x="464" y="199"/>
                </a:lnTo>
                <a:lnTo>
                  <a:pt x="597" y="199"/>
                </a:lnTo>
                <a:lnTo>
                  <a:pt x="597" y="1128"/>
                </a:lnTo>
                <a:close/>
                <a:moveTo>
                  <a:pt x="630" y="133"/>
                </a:moveTo>
                <a:lnTo>
                  <a:pt x="431" y="133"/>
                </a:lnTo>
                <a:cubicBezTo>
                  <a:pt x="413" y="133"/>
                  <a:pt x="398" y="148"/>
                  <a:pt x="398" y="166"/>
                </a:cubicBezTo>
                <a:lnTo>
                  <a:pt x="398" y="1161"/>
                </a:lnTo>
                <a:cubicBezTo>
                  <a:pt x="398" y="1179"/>
                  <a:pt x="413" y="1194"/>
                  <a:pt x="431" y="1194"/>
                </a:cubicBezTo>
                <a:lnTo>
                  <a:pt x="630" y="1194"/>
                </a:lnTo>
                <a:cubicBezTo>
                  <a:pt x="648" y="1194"/>
                  <a:pt x="663" y="1179"/>
                  <a:pt x="663" y="1161"/>
                </a:cubicBezTo>
                <a:lnTo>
                  <a:pt x="663" y="166"/>
                </a:lnTo>
                <a:cubicBezTo>
                  <a:pt x="663" y="148"/>
                  <a:pt x="648" y="133"/>
                  <a:pt x="630" y="133"/>
                </a:cubicBezTo>
                <a:close/>
                <a:moveTo>
                  <a:pt x="1393" y="1128"/>
                </a:moveTo>
                <a:lnTo>
                  <a:pt x="1260" y="1128"/>
                </a:lnTo>
                <a:lnTo>
                  <a:pt x="1260" y="66"/>
                </a:lnTo>
                <a:lnTo>
                  <a:pt x="1393" y="66"/>
                </a:lnTo>
                <a:lnTo>
                  <a:pt x="1393" y="1128"/>
                </a:lnTo>
                <a:close/>
                <a:moveTo>
                  <a:pt x="1426" y="0"/>
                </a:moveTo>
                <a:lnTo>
                  <a:pt x="1227" y="0"/>
                </a:lnTo>
                <a:cubicBezTo>
                  <a:pt x="1209" y="0"/>
                  <a:pt x="1194" y="15"/>
                  <a:pt x="1194" y="33"/>
                </a:cubicBezTo>
                <a:lnTo>
                  <a:pt x="1194" y="1161"/>
                </a:lnTo>
                <a:cubicBezTo>
                  <a:pt x="1194" y="1179"/>
                  <a:pt x="1209" y="1194"/>
                  <a:pt x="1227" y="1194"/>
                </a:cubicBezTo>
                <a:lnTo>
                  <a:pt x="1426" y="1194"/>
                </a:lnTo>
                <a:cubicBezTo>
                  <a:pt x="1444" y="1194"/>
                  <a:pt x="1459" y="1179"/>
                  <a:pt x="1459" y="1161"/>
                </a:cubicBezTo>
                <a:lnTo>
                  <a:pt x="1459" y="33"/>
                </a:lnTo>
                <a:cubicBezTo>
                  <a:pt x="1459" y="15"/>
                  <a:pt x="1444" y="0"/>
                  <a:pt x="1426" y="0"/>
                </a:cubicBezTo>
                <a:close/>
                <a:moveTo>
                  <a:pt x="995" y="1128"/>
                </a:moveTo>
                <a:lnTo>
                  <a:pt x="862" y="1128"/>
                </a:lnTo>
                <a:lnTo>
                  <a:pt x="862" y="597"/>
                </a:lnTo>
                <a:lnTo>
                  <a:pt x="995" y="597"/>
                </a:lnTo>
                <a:lnTo>
                  <a:pt x="995" y="1128"/>
                </a:lnTo>
                <a:close/>
                <a:moveTo>
                  <a:pt x="1028" y="531"/>
                </a:moveTo>
                <a:lnTo>
                  <a:pt x="829" y="531"/>
                </a:lnTo>
                <a:cubicBezTo>
                  <a:pt x="811" y="531"/>
                  <a:pt x="796" y="546"/>
                  <a:pt x="796" y="564"/>
                </a:cubicBezTo>
                <a:lnTo>
                  <a:pt x="796" y="1161"/>
                </a:lnTo>
                <a:cubicBezTo>
                  <a:pt x="796" y="1179"/>
                  <a:pt x="811" y="1194"/>
                  <a:pt x="829" y="1194"/>
                </a:cubicBezTo>
                <a:lnTo>
                  <a:pt x="1028" y="1194"/>
                </a:lnTo>
                <a:cubicBezTo>
                  <a:pt x="1046" y="1194"/>
                  <a:pt x="1061" y="1179"/>
                  <a:pt x="1061" y="1161"/>
                </a:cubicBezTo>
                <a:lnTo>
                  <a:pt x="1061" y="564"/>
                </a:lnTo>
                <a:cubicBezTo>
                  <a:pt x="1061" y="546"/>
                  <a:pt x="1046" y="531"/>
                  <a:pt x="1028" y="531"/>
                </a:cubicBezTo>
                <a:close/>
                <a:moveTo>
                  <a:pt x="199" y="1128"/>
                </a:moveTo>
                <a:lnTo>
                  <a:pt x="66" y="1128"/>
                </a:lnTo>
                <a:lnTo>
                  <a:pt x="66" y="796"/>
                </a:lnTo>
                <a:lnTo>
                  <a:pt x="199" y="796"/>
                </a:lnTo>
                <a:lnTo>
                  <a:pt x="199" y="1128"/>
                </a:lnTo>
                <a:close/>
                <a:moveTo>
                  <a:pt x="232" y="730"/>
                </a:moveTo>
                <a:lnTo>
                  <a:pt x="33" y="730"/>
                </a:lnTo>
                <a:cubicBezTo>
                  <a:pt x="14" y="730"/>
                  <a:pt x="0" y="745"/>
                  <a:pt x="0" y="763"/>
                </a:cubicBezTo>
                <a:lnTo>
                  <a:pt x="0" y="1161"/>
                </a:lnTo>
                <a:cubicBezTo>
                  <a:pt x="0" y="1179"/>
                  <a:pt x="14" y="1194"/>
                  <a:pt x="33" y="1194"/>
                </a:cubicBezTo>
                <a:lnTo>
                  <a:pt x="232" y="1194"/>
                </a:lnTo>
                <a:cubicBezTo>
                  <a:pt x="250" y="1194"/>
                  <a:pt x="265" y="1179"/>
                  <a:pt x="265" y="1161"/>
                </a:cubicBezTo>
                <a:lnTo>
                  <a:pt x="265" y="763"/>
                </a:lnTo>
                <a:cubicBezTo>
                  <a:pt x="265" y="745"/>
                  <a:pt x="250" y="730"/>
                  <a:pt x="232" y="730"/>
                </a:cubicBezTo>
                <a:close/>
              </a:path>
            </a:pathLst>
          </a:custGeom>
          <a:solidFill>
            <a:schemeClr val="bg1"/>
          </a:solidFill>
          <a:ln>
            <a:noFill/>
          </a:ln>
        </p:spPr>
        <p:txBody>
          <a:bodyPr vert="horz" wrap="square" lIns="45720" tIns="22860" rIns="45720" bIns="22860" numCol="1" anchor="t" anchorCtr="0" compatLnSpc="1">
            <a:prstTxWarp prst="textNoShape">
              <a:avLst/>
            </a:prstTxWarp>
          </a:bodyPr>
          <a:lstStyle/>
          <a:p>
            <a:endParaRPr lang="en-US" sz="900">
              <a:latin typeface="DM Sans" pitchFamily="2" charset="77"/>
            </a:endParaRPr>
          </a:p>
        </p:txBody>
      </p:sp>
      <p:sp>
        <p:nvSpPr>
          <p:cNvPr id="80" name="Freeform 363">
            <a:extLst>
              <a:ext uri="{FF2B5EF4-FFF2-40B4-BE49-F238E27FC236}">
                <a16:creationId xmlns:a16="http://schemas.microsoft.com/office/drawing/2014/main" id="{7B1E4D4F-DE4E-3AE7-D949-ACBC9F3D69E1}"/>
              </a:ext>
            </a:extLst>
          </p:cNvPr>
          <p:cNvSpPr>
            <a:spLocks noEditPoints="1"/>
          </p:cNvSpPr>
          <p:nvPr/>
        </p:nvSpPr>
        <p:spPr bwMode="auto">
          <a:xfrm>
            <a:off x="4971041" y="3952440"/>
            <a:ext cx="555625" cy="554038"/>
          </a:xfrm>
          <a:custGeom>
            <a:avLst/>
            <a:gdLst>
              <a:gd name="T0" fmla="*/ 830 w 1460"/>
              <a:gd name="T1" fmla="*/ 1341 h 1459"/>
              <a:gd name="T2" fmla="*/ 636 w 1460"/>
              <a:gd name="T3" fmla="*/ 870 h 1459"/>
              <a:gd name="T4" fmla="*/ 1328 w 1460"/>
              <a:gd name="T5" fmla="*/ 178 h 1459"/>
              <a:gd name="T6" fmla="*/ 830 w 1460"/>
              <a:gd name="T7" fmla="*/ 1341 h 1459"/>
              <a:gd name="T8" fmla="*/ 119 w 1460"/>
              <a:gd name="T9" fmla="*/ 630 h 1459"/>
              <a:gd name="T10" fmla="*/ 1281 w 1460"/>
              <a:gd name="T11" fmla="*/ 131 h 1459"/>
              <a:gd name="T12" fmla="*/ 589 w 1460"/>
              <a:gd name="T13" fmla="*/ 823 h 1459"/>
              <a:gd name="T14" fmla="*/ 119 w 1460"/>
              <a:gd name="T15" fmla="*/ 630 h 1459"/>
              <a:gd name="T16" fmla="*/ 1460 w 1460"/>
              <a:gd name="T17" fmla="*/ 33 h 1459"/>
              <a:gd name="T18" fmla="*/ 1426 w 1460"/>
              <a:gd name="T19" fmla="*/ 0 h 1459"/>
              <a:gd name="T20" fmla="*/ 1412 w 1460"/>
              <a:gd name="T21" fmla="*/ 3 h 1459"/>
              <a:gd name="T22" fmla="*/ 1412 w 1460"/>
              <a:gd name="T23" fmla="*/ 3 h 1459"/>
              <a:gd name="T24" fmla="*/ 21 w 1460"/>
              <a:gd name="T25" fmla="*/ 600 h 1459"/>
              <a:gd name="T26" fmla="*/ 20 w 1460"/>
              <a:gd name="T27" fmla="*/ 600 h 1459"/>
              <a:gd name="T28" fmla="*/ 19 w 1460"/>
              <a:gd name="T29" fmla="*/ 600 h 1459"/>
              <a:gd name="T30" fmla="*/ 19 w 1460"/>
              <a:gd name="T31" fmla="*/ 600 h 1459"/>
              <a:gd name="T32" fmla="*/ 0 w 1460"/>
              <a:gd name="T33" fmla="*/ 630 h 1459"/>
              <a:gd name="T34" fmla="*/ 24 w 1460"/>
              <a:gd name="T35" fmla="*/ 661 h 1459"/>
              <a:gd name="T36" fmla="*/ 24 w 1460"/>
              <a:gd name="T37" fmla="*/ 662 h 1459"/>
              <a:gd name="T38" fmla="*/ 572 w 1460"/>
              <a:gd name="T39" fmla="*/ 888 h 1459"/>
              <a:gd name="T40" fmla="*/ 798 w 1460"/>
              <a:gd name="T41" fmla="*/ 1436 h 1459"/>
              <a:gd name="T42" fmla="*/ 798 w 1460"/>
              <a:gd name="T43" fmla="*/ 1435 h 1459"/>
              <a:gd name="T44" fmla="*/ 829 w 1460"/>
              <a:gd name="T45" fmla="*/ 1459 h 1459"/>
              <a:gd name="T46" fmla="*/ 859 w 1460"/>
              <a:gd name="T47" fmla="*/ 1440 h 1459"/>
              <a:gd name="T48" fmla="*/ 859 w 1460"/>
              <a:gd name="T49" fmla="*/ 1440 h 1459"/>
              <a:gd name="T50" fmla="*/ 860 w 1460"/>
              <a:gd name="T51" fmla="*/ 1439 h 1459"/>
              <a:gd name="T52" fmla="*/ 860 w 1460"/>
              <a:gd name="T53" fmla="*/ 1439 h 1459"/>
              <a:gd name="T54" fmla="*/ 1456 w 1460"/>
              <a:gd name="T55" fmla="*/ 47 h 1459"/>
              <a:gd name="T56" fmla="*/ 1456 w 1460"/>
              <a:gd name="T57" fmla="*/ 47 h 1459"/>
              <a:gd name="T58" fmla="*/ 1460 w 1460"/>
              <a:gd name="T59" fmla="*/ 33 h 1459"/>
              <a:gd name="T60" fmla="*/ 531 w 1460"/>
              <a:gd name="T61" fmla="*/ 1095 h 1459"/>
              <a:gd name="T62" fmla="*/ 508 w 1460"/>
              <a:gd name="T63" fmla="*/ 1104 h 1459"/>
              <a:gd name="T64" fmla="*/ 408 w 1460"/>
              <a:gd name="T65" fmla="*/ 1204 h 1459"/>
              <a:gd name="T66" fmla="*/ 398 w 1460"/>
              <a:gd name="T67" fmla="*/ 1227 h 1459"/>
              <a:gd name="T68" fmla="*/ 431 w 1460"/>
              <a:gd name="T69" fmla="*/ 1260 h 1459"/>
              <a:gd name="T70" fmla="*/ 455 w 1460"/>
              <a:gd name="T71" fmla="*/ 1251 h 1459"/>
              <a:gd name="T72" fmla="*/ 554 w 1460"/>
              <a:gd name="T73" fmla="*/ 1151 h 1459"/>
              <a:gd name="T74" fmla="*/ 564 w 1460"/>
              <a:gd name="T75" fmla="*/ 1128 h 1459"/>
              <a:gd name="T76" fmla="*/ 531 w 1460"/>
              <a:gd name="T77" fmla="*/ 1095 h 1459"/>
              <a:gd name="T78" fmla="*/ 322 w 1460"/>
              <a:gd name="T79" fmla="*/ 985 h 1459"/>
              <a:gd name="T80" fmla="*/ 355 w 1460"/>
              <a:gd name="T81" fmla="*/ 952 h 1459"/>
              <a:gd name="T82" fmla="*/ 365 w 1460"/>
              <a:gd name="T83" fmla="*/ 929 h 1459"/>
              <a:gd name="T84" fmla="*/ 332 w 1460"/>
              <a:gd name="T85" fmla="*/ 896 h 1459"/>
              <a:gd name="T86" fmla="*/ 308 w 1460"/>
              <a:gd name="T87" fmla="*/ 905 h 1459"/>
              <a:gd name="T88" fmla="*/ 275 w 1460"/>
              <a:gd name="T89" fmla="*/ 938 h 1459"/>
              <a:gd name="T90" fmla="*/ 266 w 1460"/>
              <a:gd name="T91" fmla="*/ 962 h 1459"/>
              <a:gd name="T92" fmla="*/ 299 w 1460"/>
              <a:gd name="T93" fmla="*/ 995 h 1459"/>
              <a:gd name="T94" fmla="*/ 322 w 1460"/>
              <a:gd name="T95" fmla="*/ 985 h 1459"/>
              <a:gd name="T96" fmla="*/ 531 w 1460"/>
              <a:gd name="T97" fmla="*/ 962 h 1459"/>
              <a:gd name="T98" fmla="*/ 498 w 1460"/>
              <a:gd name="T99" fmla="*/ 929 h 1459"/>
              <a:gd name="T100" fmla="*/ 474 w 1460"/>
              <a:gd name="T101" fmla="*/ 938 h 1459"/>
              <a:gd name="T102" fmla="*/ 143 w 1460"/>
              <a:gd name="T103" fmla="*/ 1270 h 1459"/>
              <a:gd name="T104" fmla="*/ 133 w 1460"/>
              <a:gd name="T105" fmla="*/ 1294 h 1459"/>
              <a:gd name="T106" fmla="*/ 166 w 1460"/>
              <a:gd name="T107" fmla="*/ 1327 h 1459"/>
              <a:gd name="T108" fmla="*/ 190 w 1460"/>
              <a:gd name="T109" fmla="*/ 1317 h 1459"/>
              <a:gd name="T110" fmla="*/ 521 w 1460"/>
              <a:gd name="T111" fmla="*/ 985 h 1459"/>
              <a:gd name="T112" fmla="*/ 531 w 1460"/>
              <a:gd name="T113" fmla="*/ 962 h 1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460" h="1459">
                <a:moveTo>
                  <a:pt x="830" y="1341"/>
                </a:moveTo>
                <a:lnTo>
                  <a:pt x="636" y="870"/>
                </a:lnTo>
                <a:lnTo>
                  <a:pt x="1328" y="178"/>
                </a:lnTo>
                <a:lnTo>
                  <a:pt x="830" y="1341"/>
                </a:lnTo>
                <a:close/>
                <a:moveTo>
                  <a:pt x="119" y="630"/>
                </a:moveTo>
                <a:lnTo>
                  <a:pt x="1281" y="131"/>
                </a:lnTo>
                <a:lnTo>
                  <a:pt x="589" y="823"/>
                </a:lnTo>
                <a:lnTo>
                  <a:pt x="119" y="630"/>
                </a:lnTo>
                <a:close/>
                <a:moveTo>
                  <a:pt x="1460" y="33"/>
                </a:moveTo>
                <a:cubicBezTo>
                  <a:pt x="1460" y="15"/>
                  <a:pt x="1445" y="0"/>
                  <a:pt x="1426" y="0"/>
                </a:cubicBezTo>
                <a:cubicBezTo>
                  <a:pt x="1421" y="0"/>
                  <a:pt x="1417" y="1"/>
                  <a:pt x="1412" y="3"/>
                </a:cubicBezTo>
                <a:lnTo>
                  <a:pt x="1412" y="3"/>
                </a:lnTo>
                <a:lnTo>
                  <a:pt x="21" y="600"/>
                </a:lnTo>
                <a:cubicBezTo>
                  <a:pt x="21" y="600"/>
                  <a:pt x="20" y="600"/>
                  <a:pt x="20" y="600"/>
                </a:cubicBezTo>
                <a:lnTo>
                  <a:pt x="19" y="600"/>
                </a:lnTo>
                <a:lnTo>
                  <a:pt x="19" y="600"/>
                </a:lnTo>
                <a:cubicBezTo>
                  <a:pt x="8" y="606"/>
                  <a:pt x="0" y="617"/>
                  <a:pt x="0" y="630"/>
                </a:cubicBezTo>
                <a:cubicBezTo>
                  <a:pt x="0" y="645"/>
                  <a:pt x="10" y="657"/>
                  <a:pt x="24" y="661"/>
                </a:cubicBezTo>
                <a:lnTo>
                  <a:pt x="24" y="662"/>
                </a:lnTo>
                <a:lnTo>
                  <a:pt x="572" y="888"/>
                </a:lnTo>
                <a:lnTo>
                  <a:pt x="798" y="1436"/>
                </a:lnTo>
                <a:lnTo>
                  <a:pt x="798" y="1435"/>
                </a:lnTo>
                <a:cubicBezTo>
                  <a:pt x="802" y="1449"/>
                  <a:pt x="814" y="1459"/>
                  <a:pt x="829" y="1459"/>
                </a:cubicBezTo>
                <a:cubicBezTo>
                  <a:pt x="843" y="1459"/>
                  <a:pt x="854" y="1452"/>
                  <a:pt x="859" y="1440"/>
                </a:cubicBezTo>
                <a:lnTo>
                  <a:pt x="859" y="1440"/>
                </a:lnTo>
                <a:lnTo>
                  <a:pt x="860" y="1439"/>
                </a:lnTo>
                <a:cubicBezTo>
                  <a:pt x="860" y="1439"/>
                  <a:pt x="860" y="1439"/>
                  <a:pt x="860" y="1439"/>
                </a:cubicBezTo>
                <a:lnTo>
                  <a:pt x="1456" y="47"/>
                </a:lnTo>
                <a:lnTo>
                  <a:pt x="1456" y="47"/>
                </a:lnTo>
                <a:cubicBezTo>
                  <a:pt x="1458" y="43"/>
                  <a:pt x="1460" y="38"/>
                  <a:pt x="1460" y="33"/>
                </a:cubicBezTo>
                <a:close/>
                <a:moveTo>
                  <a:pt x="531" y="1095"/>
                </a:moveTo>
                <a:cubicBezTo>
                  <a:pt x="522" y="1095"/>
                  <a:pt x="514" y="1098"/>
                  <a:pt x="508" y="1104"/>
                </a:cubicBezTo>
                <a:lnTo>
                  <a:pt x="408" y="1204"/>
                </a:lnTo>
                <a:cubicBezTo>
                  <a:pt x="402" y="1210"/>
                  <a:pt x="398" y="1218"/>
                  <a:pt x="398" y="1227"/>
                </a:cubicBezTo>
                <a:cubicBezTo>
                  <a:pt x="398" y="1246"/>
                  <a:pt x="413" y="1260"/>
                  <a:pt x="431" y="1260"/>
                </a:cubicBezTo>
                <a:cubicBezTo>
                  <a:pt x="441" y="1260"/>
                  <a:pt x="449" y="1257"/>
                  <a:pt x="455" y="1251"/>
                </a:cubicBezTo>
                <a:lnTo>
                  <a:pt x="554" y="1151"/>
                </a:lnTo>
                <a:cubicBezTo>
                  <a:pt x="560" y="1145"/>
                  <a:pt x="564" y="1137"/>
                  <a:pt x="564" y="1128"/>
                </a:cubicBezTo>
                <a:cubicBezTo>
                  <a:pt x="564" y="1109"/>
                  <a:pt x="549" y="1095"/>
                  <a:pt x="531" y="1095"/>
                </a:cubicBezTo>
                <a:close/>
                <a:moveTo>
                  <a:pt x="322" y="985"/>
                </a:moveTo>
                <a:lnTo>
                  <a:pt x="355" y="952"/>
                </a:lnTo>
                <a:cubicBezTo>
                  <a:pt x="361" y="946"/>
                  <a:pt x="365" y="938"/>
                  <a:pt x="365" y="929"/>
                </a:cubicBezTo>
                <a:cubicBezTo>
                  <a:pt x="365" y="910"/>
                  <a:pt x="350" y="896"/>
                  <a:pt x="332" y="896"/>
                </a:cubicBezTo>
                <a:cubicBezTo>
                  <a:pt x="323" y="896"/>
                  <a:pt x="315" y="899"/>
                  <a:pt x="308" y="905"/>
                </a:cubicBezTo>
                <a:lnTo>
                  <a:pt x="275" y="938"/>
                </a:lnTo>
                <a:cubicBezTo>
                  <a:pt x="269" y="944"/>
                  <a:pt x="266" y="953"/>
                  <a:pt x="266" y="962"/>
                </a:cubicBezTo>
                <a:cubicBezTo>
                  <a:pt x="266" y="980"/>
                  <a:pt x="280" y="995"/>
                  <a:pt x="299" y="995"/>
                </a:cubicBezTo>
                <a:cubicBezTo>
                  <a:pt x="308" y="995"/>
                  <a:pt x="316" y="991"/>
                  <a:pt x="322" y="985"/>
                </a:cubicBezTo>
                <a:close/>
                <a:moveTo>
                  <a:pt x="531" y="962"/>
                </a:moveTo>
                <a:cubicBezTo>
                  <a:pt x="531" y="944"/>
                  <a:pt x="516" y="929"/>
                  <a:pt x="498" y="929"/>
                </a:cubicBezTo>
                <a:cubicBezTo>
                  <a:pt x="489" y="929"/>
                  <a:pt x="480" y="932"/>
                  <a:pt x="474" y="938"/>
                </a:cubicBezTo>
                <a:lnTo>
                  <a:pt x="143" y="1270"/>
                </a:lnTo>
                <a:cubicBezTo>
                  <a:pt x="137" y="1276"/>
                  <a:pt x="133" y="1284"/>
                  <a:pt x="133" y="1294"/>
                </a:cubicBezTo>
                <a:cubicBezTo>
                  <a:pt x="133" y="1312"/>
                  <a:pt x="148" y="1327"/>
                  <a:pt x="166" y="1327"/>
                </a:cubicBezTo>
                <a:cubicBezTo>
                  <a:pt x="175" y="1327"/>
                  <a:pt x="184" y="1323"/>
                  <a:pt x="190" y="1317"/>
                </a:cubicBezTo>
                <a:lnTo>
                  <a:pt x="521" y="985"/>
                </a:lnTo>
                <a:cubicBezTo>
                  <a:pt x="527" y="979"/>
                  <a:pt x="531" y="971"/>
                  <a:pt x="531" y="962"/>
                </a:cubicBezTo>
                <a:close/>
              </a:path>
            </a:pathLst>
          </a:custGeom>
          <a:solidFill>
            <a:schemeClr val="bg1"/>
          </a:solidFill>
          <a:ln>
            <a:noFill/>
          </a:ln>
        </p:spPr>
        <p:txBody>
          <a:bodyPr vert="horz" wrap="square" lIns="45720" tIns="22860" rIns="45720" bIns="22860" numCol="1" anchor="t" anchorCtr="0" compatLnSpc="1">
            <a:prstTxWarp prst="textNoShape">
              <a:avLst/>
            </a:prstTxWarp>
          </a:bodyPr>
          <a:lstStyle/>
          <a:p>
            <a:endParaRPr lang="en-US" sz="900">
              <a:latin typeface="DM Sans" pitchFamily="2" charset="77"/>
            </a:endParaRPr>
          </a:p>
        </p:txBody>
      </p:sp>
      <p:sp>
        <p:nvSpPr>
          <p:cNvPr id="81" name="Freeform 364">
            <a:extLst>
              <a:ext uri="{FF2B5EF4-FFF2-40B4-BE49-F238E27FC236}">
                <a16:creationId xmlns:a16="http://schemas.microsoft.com/office/drawing/2014/main" id="{F0DD8FB0-A58D-E010-8D84-A99D3950A010}"/>
              </a:ext>
            </a:extLst>
          </p:cNvPr>
          <p:cNvSpPr>
            <a:spLocks noEditPoints="1"/>
          </p:cNvSpPr>
          <p:nvPr/>
        </p:nvSpPr>
        <p:spPr bwMode="auto">
          <a:xfrm>
            <a:off x="5945766" y="3030896"/>
            <a:ext cx="454819" cy="554038"/>
          </a:xfrm>
          <a:custGeom>
            <a:avLst/>
            <a:gdLst>
              <a:gd name="T0" fmla="*/ 530 w 1194"/>
              <a:gd name="T1" fmla="*/ 796 h 1460"/>
              <a:gd name="T2" fmla="*/ 530 w 1194"/>
              <a:gd name="T3" fmla="*/ 730 h 1460"/>
              <a:gd name="T4" fmla="*/ 630 w 1194"/>
              <a:gd name="T5" fmla="*/ 730 h 1460"/>
              <a:gd name="T6" fmla="*/ 663 w 1194"/>
              <a:gd name="T7" fmla="*/ 697 h 1460"/>
              <a:gd name="T8" fmla="*/ 663 w 1194"/>
              <a:gd name="T9" fmla="*/ 199 h 1460"/>
              <a:gd name="T10" fmla="*/ 1102 w 1194"/>
              <a:gd name="T11" fmla="*/ 199 h 1460"/>
              <a:gd name="T12" fmla="*/ 933 w 1194"/>
              <a:gd name="T13" fmla="*/ 481 h 1460"/>
              <a:gd name="T14" fmla="*/ 933 w 1194"/>
              <a:gd name="T15" fmla="*/ 481 h 1460"/>
              <a:gd name="T16" fmla="*/ 928 w 1194"/>
              <a:gd name="T17" fmla="*/ 498 h 1460"/>
              <a:gd name="T18" fmla="*/ 933 w 1194"/>
              <a:gd name="T19" fmla="*/ 515 h 1460"/>
              <a:gd name="T20" fmla="*/ 933 w 1194"/>
              <a:gd name="T21" fmla="*/ 515 h 1460"/>
              <a:gd name="T22" fmla="*/ 1102 w 1194"/>
              <a:gd name="T23" fmla="*/ 796 h 1460"/>
              <a:gd name="T24" fmla="*/ 530 w 1194"/>
              <a:gd name="T25" fmla="*/ 796 h 1460"/>
              <a:gd name="T26" fmla="*/ 66 w 1194"/>
              <a:gd name="T27" fmla="*/ 67 h 1460"/>
              <a:gd name="T28" fmla="*/ 597 w 1194"/>
              <a:gd name="T29" fmla="*/ 67 h 1460"/>
              <a:gd name="T30" fmla="*/ 597 w 1194"/>
              <a:gd name="T31" fmla="*/ 664 h 1460"/>
              <a:gd name="T32" fmla="*/ 66 w 1194"/>
              <a:gd name="T33" fmla="*/ 664 h 1460"/>
              <a:gd name="T34" fmla="*/ 66 w 1194"/>
              <a:gd name="T35" fmla="*/ 67 h 1460"/>
              <a:gd name="T36" fmla="*/ 1189 w 1194"/>
              <a:gd name="T37" fmla="*/ 812 h 1460"/>
              <a:gd name="T38" fmla="*/ 1000 w 1194"/>
              <a:gd name="T39" fmla="*/ 498 h 1460"/>
              <a:gd name="T40" fmla="*/ 1189 w 1194"/>
              <a:gd name="T41" fmla="*/ 183 h 1460"/>
              <a:gd name="T42" fmla="*/ 1188 w 1194"/>
              <a:gd name="T43" fmla="*/ 183 h 1460"/>
              <a:gd name="T44" fmla="*/ 1194 w 1194"/>
              <a:gd name="T45" fmla="*/ 166 h 1460"/>
              <a:gd name="T46" fmla="*/ 1160 w 1194"/>
              <a:gd name="T47" fmla="*/ 133 h 1460"/>
              <a:gd name="T48" fmla="*/ 663 w 1194"/>
              <a:gd name="T49" fmla="*/ 133 h 1460"/>
              <a:gd name="T50" fmla="*/ 663 w 1194"/>
              <a:gd name="T51" fmla="*/ 34 h 1460"/>
              <a:gd name="T52" fmla="*/ 630 w 1194"/>
              <a:gd name="T53" fmla="*/ 0 h 1460"/>
              <a:gd name="T54" fmla="*/ 33 w 1194"/>
              <a:gd name="T55" fmla="*/ 0 h 1460"/>
              <a:gd name="T56" fmla="*/ 0 w 1194"/>
              <a:gd name="T57" fmla="*/ 34 h 1460"/>
              <a:gd name="T58" fmla="*/ 0 w 1194"/>
              <a:gd name="T59" fmla="*/ 1427 h 1460"/>
              <a:gd name="T60" fmla="*/ 33 w 1194"/>
              <a:gd name="T61" fmla="*/ 1460 h 1460"/>
              <a:gd name="T62" fmla="*/ 66 w 1194"/>
              <a:gd name="T63" fmla="*/ 1427 h 1460"/>
              <a:gd name="T64" fmla="*/ 66 w 1194"/>
              <a:gd name="T65" fmla="*/ 730 h 1460"/>
              <a:gd name="T66" fmla="*/ 464 w 1194"/>
              <a:gd name="T67" fmla="*/ 730 h 1460"/>
              <a:gd name="T68" fmla="*/ 464 w 1194"/>
              <a:gd name="T69" fmla="*/ 830 h 1460"/>
              <a:gd name="T70" fmla="*/ 497 w 1194"/>
              <a:gd name="T71" fmla="*/ 863 h 1460"/>
              <a:gd name="T72" fmla="*/ 1160 w 1194"/>
              <a:gd name="T73" fmla="*/ 863 h 1460"/>
              <a:gd name="T74" fmla="*/ 1194 w 1194"/>
              <a:gd name="T75" fmla="*/ 830 h 1460"/>
              <a:gd name="T76" fmla="*/ 1188 w 1194"/>
              <a:gd name="T77" fmla="*/ 813 h 1460"/>
              <a:gd name="T78" fmla="*/ 1189 w 1194"/>
              <a:gd name="T79" fmla="*/ 812 h 1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194" h="1460">
                <a:moveTo>
                  <a:pt x="530" y="796"/>
                </a:moveTo>
                <a:lnTo>
                  <a:pt x="530" y="730"/>
                </a:lnTo>
                <a:lnTo>
                  <a:pt x="630" y="730"/>
                </a:lnTo>
                <a:cubicBezTo>
                  <a:pt x="648" y="730"/>
                  <a:pt x="663" y="715"/>
                  <a:pt x="663" y="697"/>
                </a:cubicBezTo>
                <a:lnTo>
                  <a:pt x="663" y="199"/>
                </a:lnTo>
                <a:lnTo>
                  <a:pt x="1102" y="199"/>
                </a:lnTo>
                <a:lnTo>
                  <a:pt x="933" y="481"/>
                </a:lnTo>
                <a:lnTo>
                  <a:pt x="933" y="481"/>
                </a:lnTo>
                <a:cubicBezTo>
                  <a:pt x="930" y="486"/>
                  <a:pt x="928" y="492"/>
                  <a:pt x="928" y="498"/>
                </a:cubicBezTo>
                <a:cubicBezTo>
                  <a:pt x="928" y="504"/>
                  <a:pt x="930" y="510"/>
                  <a:pt x="933" y="515"/>
                </a:cubicBezTo>
                <a:lnTo>
                  <a:pt x="933" y="515"/>
                </a:lnTo>
                <a:lnTo>
                  <a:pt x="1102" y="796"/>
                </a:lnTo>
                <a:lnTo>
                  <a:pt x="530" y="796"/>
                </a:lnTo>
                <a:close/>
                <a:moveTo>
                  <a:pt x="66" y="67"/>
                </a:moveTo>
                <a:lnTo>
                  <a:pt x="597" y="67"/>
                </a:lnTo>
                <a:lnTo>
                  <a:pt x="597" y="664"/>
                </a:lnTo>
                <a:lnTo>
                  <a:pt x="66" y="664"/>
                </a:lnTo>
                <a:lnTo>
                  <a:pt x="66" y="67"/>
                </a:lnTo>
                <a:close/>
                <a:moveTo>
                  <a:pt x="1189" y="812"/>
                </a:moveTo>
                <a:lnTo>
                  <a:pt x="1000" y="498"/>
                </a:lnTo>
                <a:lnTo>
                  <a:pt x="1189" y="183"/>
                </a:lnTo>
                <a:lnTo>
                  <a:pt x="1188" y="183"/>
                </a:lnTo>
                <a:cubicBezTo>
                  <a:pt x="1191" y="178"/>
                  <a:pt x="1194" y="172"/>
                  <a:pt x="1194" y="166"/>
                </a:cubicBezTo>
                <a:cubicBezTo>
                  <a:pt x="1194" y="148"/>
                  <a:pt x="1179" y="133"/>
                  <a:pt x="1160" y="133"/>
                </a:cubicBezTo>
                <a:lnTo>
                  <a:pt x="663" y="133"/>
                </a:lnTo>
                <a:lnTo>
                  <a:pt x="663" y="34"/>
                </a:lnTo>
                <a:cubicBezTo>
                  <a:pt x="663" y="15"/>
                  <a:pt x="648" y="0"/>
                  <a:pt x="630" y="0"/>
                </a:cubicBezTo>
                <a:lnTo>
                  <a:pt x="33" y="0"/>
                </a:lnTo>
                <a:cubicBezTo>
                  <a:pt x="14" y="0"/>
                  <a:pt x="0" y="15"/>
                  <a:pt x="0" y="34"/>
                </a:cubicBezTo>
                <a:lnTo>
                  <a:pt x="0" y="1427"/>
                </a:lnTo>
                <a:cubicBezTo>
                  <a:pt x="0" y="1445"/>
                  <a:pt x="14" y="1460"/>
                  <a:pt x="33" y="1460"/>
                </a:cubicBezTo>
                <a:cubicBezTo>
                  <a:pt x="51" y="1460"/>
                  <a:pt x="66" y="1445"/>
                  <a:pt x="66" y="1427"/>
                </a:cubicBezTo>
                <a:lnTo>
                  <a:pt x="66" y="730"/>
                </a:lnTo>
                <a:lnTo>
                  <a:pt x="464" y="730"/>
                </a:lnTo>
                <a:lnTo>
                  <a:pt x="464" y="830"/>
                </a:lnTo>
                <a:cubicBezTo>
                  <a:pt x="464" y="848"/>
                  <a:pt x="479" y="863"/>
                  <a:pt x="497" y="863"/>
                </a:cubicBezTo>
                <a:lnTo>
                  <a:pt x="1160" y="863"/>
                </a:lnTo>
                <a:cubicBezTo>
                  <a:pt x="1179" y="863"/>
                  <a:pt x="1194" y="848"/>
                  <a:pt x="1194" y="830"/>
                </a:cubicBezTo>
                <a:cubicBezTo>
                  <a:pt x="1194" y="823"/>
                  <a:pt x="1191" y="818"/>
                  <a:pt x="1188" y="813"/>
                </a:cubicBezTo>
                <a:lnTo>
                  <a:pt x="1189" y="812"/>
                </a:lnTo>
                <a:close/>
              </a:path>
            </a:pathLst>
          </a:custGeom>
          <a:solidFill>
            <a:schemeClr val="bg1"/>
          </a:solidFill>
          <a:ln>
            <a:noFill/>
          </a:ln>
        </p:spPr>
        <p:txBody>
          <a:bodyPr vert="horz" wrap="square" lIns="45720" tIns="22860" rIns="45720" bIns="22860" numCol="1" anchor="t" anchorCtr="0" compatLnSpc="1">
            <a:prstTxWarp prst="textNoShape">
              <a:avLst/>
            </a:prstTxWarp>
          </a:bodyPr>
          <a:lstStyle/>
          <a:p>
            <a:endParaRPr lang="en-US" sz="900">
              <a:latin typeface="DM Sans" pitchFamily="2" charset="77"/>
            </a:endParaRPr>
          </a:p>
        </p:txBody>
      </p:sp>
      <p:sp>
        <p:nvSpPr>
          <p:cNvPr id="82" name="Freeform 365">
            <a:extLst>
              <a:ext uri="{FF2B5EF4-FFF2-40B4-BE49-F238E27FC236}">
                <a16:creationId xmlns:a16="http://schemas.microsoft.com/office/drawing/2014/main" id="{7F5A0D3E-0C70-C38B-74B4-023EFA312137}"/>
              </a:ext>
            </a:extLst>
          </p:cNvPr>
          <p:cNvSpPr>
            <a:spLocks noEditPoints="1"/>
          </p:cNvSpPr>
          <p:nvPr/>
        </p:nvSpPr>
        <p:spPr bwMode="auto">
          <a:xfrm>
            <a:off x="6819685" y="4003240"/>
            <a:ext cx="554832" cy="453232"/>
          </a:xfrm>
          <a:custGeom>
            <a:avLst/>
            <a:gdLst>
              <a:gd name="T0" fmla="*/ 928 w 1459"/>
              <a:gd name="T1" fmla="*/ 862 h 1194"/>
              <a:gd name="T2" fmla="*/ 995 w 1459"/>
              <a:gd name="T3" fmla="*/ 862 h 1194"/>
              <a:gd name="T4" fmla="*/ 1160 w 1459"/>
              <a:gd name="T5" fmla="*/ 696 h 1194"/>
              <a:gd name="T6" fmla="*/ 1127 w 1459"/>
              <a:gd name="T7" fmla="*/ 1127 h 1194"/>
              <a:gd name="T8" fmla="*/ 1127 w 1459"/>
              <a:gd name="T9" fmla="*/ 597 h 1194"/>
              <a:gd name="T10" fmla="*/ 1127 w 1459"/>
              <a:gd name="T11" fmla="*/ 1127 h 1194"/>
              <a:gd name="T12" fmla="*/ 863 w 1459"/>
              <a:gd name="T13" fmla="*/ 187 h 1194"/>
              <a:gd name="T14" fmla="*/ 1115 w 1459"/>
              <a:gd name="T15" fmla="*/ 144 h 1194"/>
              <a:gd name="T16" fmla="*/ 1294 w 1459"/>
              <a:gd name="T17" fmla="*/ 576 h 1194"/>
              <a:gd name="T18" fmla="*/ 862 w 1459"/>
              <a:gd name="T19" fmla="*/ 664 h 1194"/>
              <a:gd name="T20" fmla="*/ 796 w 1459"/>
              <a:gd name="T21" fmla="*/ 729 h 1194"/>
              <a:gd name="T22" fmla="*/ 663 w 1459"/>
              <a:gd name="T23" fmla="*/ 265 h 1194"/>
              <a:gd name="T24" fmla="*/ 796 w 1459"/>
              <a:gd name="T25" fmla="*/ 729 h 1194"/>
              <a:gd name="T26" fmla="*/ 663 w 1459"/>
              <a:gd name="T27" fmla="*/ 862 h 1194"/>
              <a:gd name="T28" fmla="*/ 796 w 1459"/>
              <a:gd name="T29" fmla="*/ 796 h 1194"/>
              <a:gd name="T30" fmla="*/ 597 w 1459"/>
              <a:gd name="T31" fmla="*/ 664 h 1194"/>
              <a:gd name="T32" fmla="*/ 164 w 1459"/>
              <a:gd name="T33" fmla="*/ 576 h 1194"/>
              <a:gd name="T34" fmla="*/ 343 w 1459"/>
              <a:gd name="T35" fmla="*/ 144 h 1194"/>
              <a:gd name="T36" fmla="*/ 595 w 1459"/>
              <a:gd name="T37" fmla="*/ 187 h 1194"/>
              <a:gd name="T38" fmla="*/ 597 w 1459"/>
              <a:gd name="T39" fmla="*/ 664 h 1194"/>
              <a:gd name="T40" fmla="*/ 66 w 1459"/>
              <a:gd name="T41" fmla="*/ 862 h 1194"/>
              <a:gd name="T42" fmla="*/ 597 w 1459"/>
              <a:gd name="T43" fmla="*/ 862 h 1194"/>
              <a:gd name="T44" fmla="*/ 1425 w 1459"/>
              <a:gd name="T45" fmla="*/ 717 h 1194"/>
              <a:gd name="T46" fmla="*/ 1181 w 1459"/>
              <a:gd name="T47" fmla="*/ 132 h 1194"/>
              <a:gd name="T48" fmla="*/ 796 w 1459"/>
              <a:gd name="T49" fmla="*/ 199 h 1194"/>
              <a:gd name="T50" fmla="*/ 464 w 1459"/>
              <a:gd name="T51" fmla="*/ 0 h 1194"/>
              <a:gd name="T52" fmla="*/ 276 w 1459"/>
              <a:gd name="T53" fmla="*/ 132 h 1194"/>
              <a:gd name="T54" fmla="*/ 0 w 1459"/>
              <a:gd name="T55" fmla="*/ 862 h 1194"/>
              <a:gd name="T56" fmla="*/ 656 w 1459"/>
              <a:gd name="T57" fmla="*/ 928 h 1194"/>
              <a:gd name="T58" fmla="*/ 1127 w 1459"/>
              <a:gd name="T59" fmla="*/ 1194 h 1194"/>
              <a:gd name="T60" fmla="*/ 1425 w 1459"/>
              <a:gd name="T61" fmla="*/ 717 h 1194"/>
              <a:gd name="T62" fmla="*/ 132 w 1459"/>
              <a:gd name="T63" fmla="*/ 862 h 1194"/>
              <a:gd name="T64" fmla="*/ 199 w 1459"/>
              <a:gd name="T65" fmla="*/ 862 h 1194"/>
              <a:gd name="T66" fmla="*/ 364 w 1459"/>
              <a:gd name="T67" fmla="*/ 696 h 1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459" h="1194">
                <a:moveTo>
                  <a:pt x="1127" y="663"/>
                </a:moveTo>
                <a:cubicBezTo>
                  <a:pt x="1017" y="663"/>
                  <a:pt x="928" y="752"/>
                  <a:pt x="928" y="862"/>
                </a:cubicBezTo>
                <a:cubicBezTo>
                  <a:pt x="928" y="880"/>
                  <a:pt x="943" y="895"/>
                  <a:pt x="961" y="895"/>
                </a:cubicBezTo>
                <a:cubicBezTo>
                  <a:pt x="980" y="895"/>
                  <a:pt x="995" y="880"/>
                  <a:pt x="995" y="862"/>
                </a:cubicBezTo>
                <a:cubicBezTo>
                  <a:pt x="995" y="789"/>
                  <a:pt x="1054" y="729"/>
                  <a:pt x="1127" y="729"/>
                </a:cubicBezTo>
                <a:cubicBezTo>
                  <a:pt x="1146" y="729"/>
                  <a:pt x="1160" y="715"/>
                  <a:pt x="1160" y="696"/>
                </a:cubicBezTo>
                <a:cubicBezTo>
                  <a:pt x="1160" y="678"/>
                  <a:pt x="1146" y="663"/>
                  <a:pt x="1127" y="663"/>
                </a:cubicBezTo>
                <a:close/>
                <a:moveTo>
                  <a:pt x="1127" y="1127"/>
                </a:moveTo>
                <a:cubicBezTo>
                  <a:pt x="981" y="1127"/>
                  <a:pt x="862" y="1009"/>
                  <a:pt x="862" y="862"/>
                </a:cubicBezTo>
                <a:cubicBezTo>
                  <a:pt x="862" y="715"/>
                  <a:pt x="981" y="597"/>
                  <a:pt x="1127" y="597"/>
                </a:cubicBezTo>
                <a:cubicBezTo>
                  <a:pt x="1274" y="597"/>
                  <a:pt x="1393" y="715"/>
                  <a:pt x="1393" y="862"/>
                </a:cubicBezTo>
                <a:cubicBezTo>
                  <a:pt x="1393" y="1009"/>
                  <a:pt x="1274" y="1127"/>
                  <a:pt x="1127" y="1127"/>
                </a:cubicBezTo>
                <a:close/>
                <a:moveTo>
                  <a:pt x="862" y="187"/>
                </a:moveTo>
                <a:lnTo>
                  <a:pt x="863" y="187"/>
                </a:lnTo>
                <a:cubicBezTo>
                  <a:pt x="869" y="119"/>
                  <a:pt x="925" y="66"/>
                  <a:pt x="995" y="66"/>
                </a:cubicBezTo>
                <a:cubicBezTo>
                  <a:pt x="1048" y="66"/>
                  <a:pt x="1094" y="98"/>
                  <a:pt x="1115" y="144"/>
                </a:cubicBezTo>
                <a:lnTo>
                  <a:pt x="1115" y="144"/>
                </a:lnTo>
                <a:lnTo>
                  <a:pt x="1294" y="576"/>
                </a:lnTo>
                <a:cubicBezTo>
                  <a:pt x="1245" y="547"/>
                  <a:pt x="1188" y="530"/>
                  <a:pt x="1127" y="530"/>
                </a:cubicBezTo>
                <a:cubicBezTo>
                  <a:pt x="1019" y="530"/>
                  <a:pt x="922" y="583"/>
                  <a:pt x="862" y="664"/>
                </a:cubicBezTo>
                <a:lnTo>
                  <a:pt x="862" y="187"/>
                </a:lnTo>
                <a:close/>
                <a:moveTo>
                  <a:pt x="796" y="729"/>
                </a:moveTo>
                <a:lnTo>
                  <a:pt x="663" y="729"/>
                </a:lnTo>
                <a:lnTo>
                  <a:pt x="663" y="265"/>
                </a:lnTo>
                <a:lnTo>
                  <a:pt x="796" y="265"/>
                </a:lnTo>
                <a:lnTo>
                  <a:pt x="796" y="729"/>
                </a:lnTo>
                <a:close/>
                <a:moveTo>
                  <a:pt x="796" y="862"/>
                </a:moveTo>
                <a:lnTo>
                  <a:pt x="663" y="862"/>
                </a:lnTo>
                <a:lnTo>
                  <a:pt x="663" y="796"/>
                </a:lnTo>
                <a:lnTo>
                  <a:pt x="796" y="796"/>
                </a:lnTo>
                <a:lnTo>
                  <a:pt x="796" y="862"/>
                </a:lnTo>
                <a:close/>
                <a:moveTo>
                  <a:pt x="597" y="664"/>
                </a:moveTo>
                <a:cubicBezTo>
                  <a:pt x="536" y="583"/>
                  <a:pt x="440" y="530"/>
                  <a:pt x="331" y="530"/>
                </a:cubicBezTo>
                <a:cubicBezTo>
                  <a:pt x="270" y="530"/>
                  <a:pt x="213" y="547"/>
                  <a:pt x="164" y="576"/>
                </a:cubicBezTo>
                <a:lnTo>
                  <a:pt x="344" y="144"/>
                </a:lnTo>
                <a:lnTo>
                  <a:pt x="343" y="144"/>
                </a:lnTo>
                <a:cubicBezTo>
                  <a:pt x="364" y="98"/>
                  <a:pt x="410" y="66"/>
                  <a:pt x="464" y="66"/>
                </a:cubicBezTo>
                <a:cubicBezTo>
                  <a:pt x="533" y="66"/>
                  <a:pt x="589" y="119"/>
                  <a:pt x="595" y="187"/>
                </a:cubicBezTo>
                <a:lnTo>
                  <a:pt x="597" y="187"/>
                </a:lnTo>
                <a:lnTo>
                  <a:pt x="597" y="664"/>
                </a:lnTo>
                <a:close/>
                <a:moveTo>
                  <a:pt x="331" y="1127"/>
                </a:moveTo>
                <a:cubicBezTo>
                  <a:pt x="185" y="1127"/>
                  <a:pt x="66" y="1009"/>
                  <a:pt x="66" y="862"/>
                </a:cubicBezTo>
                <a:cubicBezTo>
                  <a:pt x="66" y="715"/>
                  <a:pt x="185" y="597"/>
                  <a:pt x="331" y="597"/>
                </a:cubicBezTo>
                <a:cubicBezTo>
                  <a:pt x="478" y="597"/>
                  <a:pt x="597" y="715"/>
                  <a:pt x="597" y="862"/>
                </a:cubicBezTo>
                <a:cubicBezTo>
                  <a:pt x="597" y="1009"/>
                  <a:pt x="478" y="1127"/>
                  <a:pt x="331" y="1127"/>
                </a:cubicBezTo>
                <a:close/>
                <a:moveTo>
                  <a:pt x="1425" y="717"/>
                </a:moveTo>
                <a:lnTo>
                  <a:pt x="1182" y="132"/>
                </a:lnTo>
                <a:lnTo>
                  <a:pt x="1181" y="132"/>
                </a:lnTo>
                <a:cubicBezTo>
                  <a:pt x="1154" y="55"/>
                  <a:pt x="1081" y="0"/>
                  <a:pt x="995" y="0"/>
                </a:cubicBezTo>
                <a:cubicBezTo>
                  <a:pt x="885" y="0"/>
                  <a:pt x="796" y="89"/>
                  <a:pt x="796" y="199"/>
                </a:cubicBezTo>
                <a:lnTo>
                  <a:pt x="663" y="199"/>
                </a:lnTo>
                <a:cubicBezTo>
                  <a:pt x="663" y="89"/>
                  <a:pt x="574" y="0"/>
                  <a:pt x="464" y="0"/>
                </a:cubicBezTo>
                <a:cubicBezTo>
                  <a:pt x="377" y="0"/>
                  <a:pt x="304" y="55"/>
                  <a:pt x="277" y="132"/>
                </a:cubicBezTo>
                <a:lnTo>
                  <a:pt x="276" y="132"/>
                </a:lnTo>
                <a:lnTo>
                  <a:pt x="33" y="717"/>
                </a:lnTo>
                <a:cubicBezTo>
                  <a:pt x="12" y="761"/>
                  <a:pt x="0" y="810"/>
                  <a:pt x="0" y="862"/>
                </a:cubicBezTo>
                <a:cubicBezTo>
                  <a:pt x="0" y="1045"/>
                  <a:pt x="148" y="1194"/>
                  <a:pt x="331" y="1194"/>
                </a:cubicBezTo>
                <a:cubicBezTo>
                  <a:pt x="492" y="1194"/>
                  <a:pt x="626" y="1080"/>
                  <a:pt x="656" y="928"/>
                </a:cubicBezTo>
                <a:lnTo>
                  <a:pt x="802" y="928"/>
                </a:lnTo>
                <a:cubicBezTo>
                  <a:pt x="833" y="1080"/>
                  <a:pt x="967" y="1194"/>
                  <a:pt x="1127" y="1194"/>
                </a:cubicBezTo>
                <a:cubicBezTo>
                  <a:pt x="1310" y="1194"/>
                  <a:pt x="1459" y="1045"/>
                  <a:pt x="1459" y="862"/>
                </a:cubicBezTo>
                <a:cubicBezTo>
                  <a:pt x="1459" y="810"/>
                  <a:pt x="1447" y="761"/>
                  <a:pt x="1425" y="717"/>
                </a:cubicBezTo>
                <a:close/>
                <a:moveTo>
                  <a:pt x="331" y="663"/>
                </a:moveTo>
                <a:cubicBezTo>
                  <a:pt x="221" y="663"/>
                  <a:pt x="132" y="752"/>
                  <a:pt x="132" y="862"/>
                </a:cubicBezTo>
                <a:cubicBezTo>
                  <a:pt x="132" y="880"/>
                  <a:pt x="147" y="895"/>
                  <a:pt x="165" y="895"/>
                </a:cubicBezTo>
                <a:cubicBezTo>
                  <a:pt x="184" y="895"/>
                  <a:pt x="199" y="880"/>
                  <a:pt x="199" y="862"/>
                </a:cubicBezTo>
                <a:cubicBezTo>
                  <a:pt x="199" y="789"/>
                  <a:pt x="258" y="729"/>
                  <a:pt x="331" y="729"/>
                </a:cubicBezTo>
                <a:cubicBezTo>
                  <a:pt x="350" y="729"/>
                  <a:pt x="364" y="715"/>
                  <a:pt x="364" y="696"/>
                </a:cubicBezTo>
                <a:cubicBezTo>
                  <a:pt x="364" y="678"/>
                  <a:pt x="350" y="663"/>
                  <a:pt x="331" y="663"/>
                </a:cubicBezTo>
                <a:close/>
              </a:path>
            </a:pathLst>
          </a:custGeom>
          <a:solidFill>
            <a:schemeClr val="bg1"/>
          </a:solidFill>
          <a:ln>
            <a:noFill/>
          </a:ln>
        </p:spPr>
        <p:txBody>
          <a:bodyPr vert="horz" wrap="square" lIns="45720" tIns="22860" rIns="45720" bIns="22860" numCol="1" anchor="t" anchorCtr="0" compatLnSpc="1">
            <a:prstTxWarp prst="textNoShape">
              <a:avLst/>
            </a:prstTxWarp>
          </a:bodyPr>
          <a:lstStyle/>
          <a:p>
            <a:endParaRPr lang="en-US" sz="900">
              <a:latin typeface="DM Sans" pitchFamily="2" charset="77"/>
            </a:endParaRPr>
          </a:p>
        </p:txBody>
      </p:sp>
      <p:sp>
        <p:nvSpPr>
          <p:cNvPr id="83" name="Freeform 366">
            <a:extLst>
              <a:ext uri="{FF2B5EF4-FFF2-40B4-BE49-F238E27FC236}">
                <a16:creationId xmlns:a16="http://schemas.microsoft.com/office/drawing/2014/main" id="{4089C588-448D-1B31-E3E4-017B308A0CF7}"/>
              </a:ext>
            </a:extLst>
          </p:cNvPr>
          <p:cNvSpPr>
            <a:spLocks noEditPoints="1"/>
          </p:cNvSpPr>
          <p:nvPr/>
        </p:nvSpPr>
        <p:spPr bwMode="auto">
          <a:xfrm>
            <a:off x="7743610" y="3030896"/>
            <a:ext cx="569119" cy="554038"/>
          </a:xfrm>
          <a:custGeom>
            <a:avLst/>
            <a:gdLst>
              <a:gd name="T0" fmla="*/ 663 w 1494"/>
              <a:gd name="T1" fmla="*/ 564 h 1460"/>
              <a:gd name="T2" fmla="*/ 729 w 1494"/>
              <a:gd name="T3" fmla="*/ 564 h 1460"/>
              <a:gd name="T4" fmla="*/ 895 w 1494"/>
              <a:gd name="T5" fmla="*/ 796 h 1460"/>
              <a:gd name="T6" fmla="*/ 895 w 1494"/>
              <a:gd name="T7" fmla="*/ 730 h 1460"/>
              <a:gd name="T8" fmla="*/ 895 w 1494"/>
              <a:gd name="T9" fmla="*/ 796 h 1460"/>
              <a:gd name="T10" fmla="*/ 828 w 1494"/>
              <a:gd name="T11" fmla="*/ 664 h 1460"/>
              <a:gd name="T12" fmla="*/ 762 w 1494"/>
              <a:gd name="T13" fmla="*/ 664 h 1460"/>
              <a:gd name="T14" fmla="*/ 1094 w 1494"/>
              <a:gd name="T15" fmla="*/ 332 h 1460"/>
              <a:gd name="T16" fmla="*/ 1094 w 1494"/>
              <a:gd name="T17" fmla="*/ 398 h 1460"/>
              <a:gd name="T18" fmla="*/ 1094 w 1494"/>
              <a:gd name="T19" fmla="*/ 332 h 1460"/>
              <a:gd name="T20" fmla="*/ 1193 w 1494"/>
              <a:gd name="T21" fmla="*/ 365 h 1460"/>
              <a:gd name="T22" fmla="*/ 994 w 1494"/>
              <a:gd name="T23" fmla="*/ 365 h 1460"/>
              <a:gd name="T24" fmla="*/ 1114 w 1494"/>
              <a:gd name="T25" fmla="*/ 720 h 1460"/>
              <a:gd name="T26" fmla="*/ 909 w 1494"/>
              <a:gd name="T27" fmla="*/ 930 h 1460"/>
              <a:gd name="T28" fmla="*/ 679 w 1494"/>
              <a:gd name="T29" fmla="*/ 403 h 1460"/>
              <a:gd name="T30" fmla="*/ 1392 w 1494"/>
              <a:gd name="T31" fmla="*/ 67 h 1460"/>
              <a:gd name="T32" fmla="*/ 863 w 1494"/>
              <a:gd name="T33" fmla="*/ 984 h 1460"/>
              <a:gd name="T34" fmla="*/ 706 w 1494"/>
              <a:gd name="T35" fmla="*/ 1089 h 1460"/>
              <a:gd name="T36" fmla="*/ 634 w 1494"/>
              <a:gd name="T37" fmla="*/ 1060 h 1460"/>
              <a:gd name="T38" fmla="*/ 458 w 1494"/>
              <a:gd name="T39" fmla="*/ 1002 h 1460"/>
              <a:gd name="T40" fmla="*/ 371 w 1494"/>
              <a:gd name="T41" fmla="*/ 753 h 1460"/>
              <a:gd name="T42" fmla="*/ 475 w 1494"/>
              <a:gd name="T43" fmla="*/ 597 h 1460"/>
              <a:gd name="T44" fmla="*/ 865 w 1494"/>
              <a:gd name="T45" fmla="*/ 979 h 1460"/>
              <a:gd name="T46" fmla="*/ 1447 w 1494"/>
              <a:gd name="T47" fmla="*/ 12 h 1460"/>
              <a:gd name="T48" fmla="*/ 692 w 1494"/>
              <a:gd name="T49" fmla="*/ 298 h 1460"/>
              <a:gd name="T50" fmla="*/ 82 w 1494"/>
              <a:gd name="T51" fmla="*/ 720 h 1460"/>
              <a:gd name="T52" fmla="*/ 411 w 1494"/>
              <a:gd name="T53" fmla="*/ 1049 h 1460"/>
              <a:gd name="T54" fmla="*/ 650 w 1494"/>
              <a:gd name="T55" fmla="*/ 1124 h 1460"/>
              <a:gd name="T56" fmla="*/ 927 w 1494"/>
              <a:gd name="T57" fmla="*/ 1002 h 1460"/>
              <a:gd name="T58" fmla="*/ 1447 w 1494"/>
              <a:gd name="T59" fmla="*/ 12 h 1460"/>
              <a:gd name="T60" fmla="*/ 238 w 1494"/>
              <a:gd name="T61" fmla="*/ 1040 h 1460"/>
              <a:gd name="T62" fmla="*/ 419 w 1494"/>
              <a:gd name="T63" fmla="*/ 1221 h 1460"/>
              <a:gd name="T64" fmla="*/ 257 w 1494"/>
              <a:gd name="T65" fmla="*/ 815 h 1460"/>
              <a:gd name="T66" fmla="*/ 644 w 1494"/>
              <a:gd name="T67" fmla="*/ 1203 h 1460"/>
              <a:gd name="T68" fmla="*/ 257 w 1494"/>
              <a:gd name="T69" fmla="*/ 815 h 1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94" h="1460">
                <a:moveTo>
                  <a:pt x="696" y="531"/>
                </a:moveTo>
                <a:cubicBezTo>
                  <a:pt x="677" y="531"/>
                  <a:pt x="663" y="546"/>
                  <a:pt x="663" y="564"/>
                </a:cubicBezTo>
                <a:cubicBezTo>
                  <a:pt x="663" y="583"/>
                  <a:pt x="677" y="597"/>
                  <a:pt x="696" y="597"/>
                </a:cubicBezTo>
                <a:cubicBezTo>
                  <a:pt x="714" y="597"/>
                  <a:pt x="729" y="583"/>
                  <a:pt x="729" y="564"/>
                </a:cubicBezTo>
                <a:cubicBezTo>
                  <a:pt x="729" y="546"/>
                  <a:pt x="714" y="531"/>
                  <a:pt x="696" y="531"/>
                </a:cubicBezTo>
                <a:close/>
                <a:moveTo>
                  <a:pt x="895" y="796"/>
                </a:moveTo>
                <a:cubicBezTo>
                  <a:pt x="913" y="796"/>
                  <a:pt x="928" y="782"/>
                  <a:pt x="928" y="763"/>
                </a:cubicBezTo>
                <a:cubicBezTo>
                  <a:pt x="928" y="745"/>
                  <a:pt x="913" y="730"/>
                  <a:pt x="895" y="730"/>
                </a:cubicBezTo>
                <a:cubicBezTo>
                  <a:pt x="876" y="730"/>
                  <a:pt x="862" y="745"/>
                  <a:pt x="862" y="763"/>
                </a:cubicBezTo>
                <a:cubicBezTo>
                  <a:pt x="862" y="782"/>
                  <a:pt x="876" y="796"/>
                  <a:pt x="895" y="796"/>
                </a:cubicBezTo>
                <a:close/>
                <a:moveTo>
                  <a:pt x="795" y="697"/>
                </a:moveTo>
                <a:cubicBezTo>
                  <a:pt x="813" y="697"/>
                  <a:pt x="828" y="682"/>
                  <a:pt x="828" y="664"/>
                </a:cubicBezTo>
                <a:cubicBezTo>
                  <a:pt x="828" y="645"/>
                  <a:pt x="813" y="631"/>
                  <a:pt x="795" y="631"/>
                </a:cubicBezTo>
                <a:cubicBezTo>
                  <a:pt x="777" y="631"/>
                  <a:pt x="762" y="645"/>
                  <a:pt x="762" y="664"/>
                </a:cubicBezTo>
                <a:cubicBezTo>
                  <a:pt x="762" y="682"/>
                  <a:pt x="777" y="697"/>
                  <a:pt x="795" y="697"/>
                </a:cubicBezTo>
                <a:close/>
                <a:moveTo>
                  <a:pt x="1094" y="332"/>
                </a:moveTo>
                <a:cubicBezTo>
                  <a:pt x="1112" y="332"/>
                  <a:pt x="1127" y="347"/>
                  <a:pt x="1127" y="365"/>
                </a:cubicBezTo>
                <a:cubicBezTo>
                  <a:pt x="1127" y="384"/>
                  <a:pt x="1112" y="398"/>
                  <a:pt x="1094" y="398"/>
                </a:cubicBezTo>
                <a:cubicBezTo>
                  <a:pt x="1075" y="398"/>
                  <a:pt x="1061" y="384"/>
                  <a:pt x="1061" y="365"/>
                </a:cubicBezTo>
                <a:cubicBezTo>
                  <a:pt x="1061" y="347"/>
                  <a:pt x="1075" y="332"/>
                  <a:pt x="1094" y="332"/>
                </a:cubicBezTo>
                <a:close/>
                <a:moveTo>
                  <a:pt x="1094" y="465"/>
                </a:moveTo>
                <a:cubicBezTo>
                  <a:pt x="1149" y="465"/>
                  <a:pt x="1193" y="420"/>
                  <a:pt x="1193" y="365"/>
                </a:cubicBezTo>
                <a:cubicBezTo>
                  <a:pt x="1193" y="310"/>
                  <a:pt x="1149" y="266"/>
                  <a:pt x="1094" y="266"/>
                </a:cubicBezTo>
                <a:cubicBezTo>
                  <a:pt x="1039" y="266"/>
                  <a:pt x="994" y="310"/>
                  <a:pt x="994" y="365"/>
                </a:cubicBezTo>
                <a:cubicBezTo>
                  <a:pt x="994" y="420"/>
                  <a:pt x="1039" y="465"/>
                  <a:pt x="1094" y="465"/>
                </a:cubicBezTo>
                <a:close/>
                <a:moveTo>
                  <a:pt x="1114" y="720"/>
                </a:moveTo>
                <a:cubicBezTo>
                  <a:pt x="1101" y="733"/>
                  <a:pt x="1080" y="755"/>
                  <a:pt x="1056" y="780"/>
                </a:cubicBezTo>
                <a:cubicBezTo>
                  <a:pt x="1014" y="825"/>
                  <a:pt x="948" y="894"/>
                  <a:pt x="909" y="930"/>
                </a:cubicBezTo>
                <a:lnTo>
                  <a:pt x="530" y="550"/>
                </a:lnTo>
                <a:cubicBezTo>
                  <a:pt x="566" y="511"/>
                  <a:pt x="634" y="446"/>
                  <a:pt x="679" y="403"/>
                </a:cubicBezTo>
                <a:cubicBezTo>
                  <a:pt x="704" y="379"/>
                  <a:pt x="726" y="358"/>
                  <a:pt x="739" y="345"/>
                </a:cubicBezTo>
                <a:cubicBezTo>
                  <a:pt x="918" y="166"/>
                  <a:pt x="1263" y="67"/>
                  <a:pt x="1392" y="67"/>
                </a:cubicBezTo>
                <a:cubicBezTo>
                  <a:pt x="1392" y="174"/>
                  <a:pt x="1302" y="533"/>
                  <a:pt x="1114" y="720"/>
                </a:cubicBezTo>
                <a:close/>
                <a:moveTo>
                  <a:pt x="863" y="984"/>
                </a:moveTo>
                <a:cubicBezTo>
                  <a:pt x="838" y="1073"/>
                  <a:pt x="806" y="1154"/>
                  <a:pt x="771" y="1219"/>
                </a:cubicBezTo>
                <a:cubicBezTo>
                  <a:pt x="756" y="1180"/>
                  <a:pt x="736" y="1135"/>
                  <a:pt x="706" y="1089"/>
                </a:cubicBezTo>
                <a:cubicBezTo>
                  <a:pt x="694" y="1069"/>
                  <a:pt x="672" y="1058"/>
                  <a:pt x="650" y="1058"/>
                </a:cubicBezTo>
                <a:cubicBezTo>
                  <a:pt x="645" y="1058"/>
                  <a:pt x="640" y="1059"/>
                  <a:pt x="634" y="1060"/>
                </a:cubicBezTo>
                <a:cubicBezTo>
                  <a:pt x="621" y="1063"/>
                  <a:pt x="608" y="1065"/>
                  <a:pt x="595" y="1065"/>
                </a:cubicBezTo>
                <a:cubicBezTo>
                  <a:pt x="546" y="1065"/>
                  <a:pt x="499" y="1043"/>
                  <a:pt x="458" y="1002"/>
                </a:cubicBezTo>
                <a:cubicBezTo>
                  <a:pt x="405" y="949"/>
                  <a:pt x="384" y="886"/>
                  <a:pt x="399" y="825"/>
                </a:cubicBezTo>
                <a:cubicBezTo>
                  <a:pt x="406" y="797"/>
                  <a:pt x="395" y="769"/>
                  <a:pt x="371" y="753"/>
                </a:cubicBezTo>
                <a:cubicBezTo>
                  <a:pt x="324" y="724"/>
                  <a:pt x="280" y="703"/>
                  <a:pt x="240" y="688"/>
                </a:cubicBezTo>
                <a:cubicBezTo>
                  <a:pt x="306" y="653"/>
                  <a:pt x="387" y="621"/>
                  <a:pt x="475" y="597"/>
                </a:cubicBezTo>
                <a:cubicBezTo>
                  <a:pt x="477" y="596"/>
                  <a:pt x="478" y="595"/>
                  <a:pt x="480" y="594"/>
                </a:cubicBezTo>
                <a:lnTo>
                  <a:pt x="865" y="979"/>
                </a:lnTo>
                <a:cubicBezTo>
                  <a:pt x="864" y="981"/>
                  <a:pt x="863" y="983"/>
                  <a:pt x="863" y="984"/>
                </a:cubicBezTo>
                <a:close/>
                <a:moveTo>
                  <a:pt x="1447" y="12"/>
                </a:moveTo>
                <a:cubicBezTo>
                  <a:pt x="1439" y="4"/>
                  <a:pt x="1421" y="0"/>
                  <a:pt x="1394" y="0"/>
                </a:cubicBezTo>
                <a:cubicBezTo>
                  <a:pt x="1254" y="0"/>
                  <a:pt x="888" y="102"/>
                  <a:pt x="692" y="298"/>
                </a:cubicBezTo>
                <a:cubicBezTo>
                  <a:pt x="646" y="344"/>
                  <a:pt x="493" y="485"/>
                  <a:pt x="458" y="533"/>
                </a:cubicBezTo>
                <a:cubicBezTo>
                  <a:pt x="343" y="564"/>
                  <a:pt x="176" y="627"/>
                  <a:pt x="82" y="720"/>
                </a:cubicBezTo>
                <a:cubicBezTo>
                  <a:pt x="82" y="720"/>
                  <a:pt x="196" y="721"/>
                  <a:pt x="335" y="809"/>
                </a:cubicBezTo>
                <a:cubicBezTo>
                  <a:pt x="315" y="892"/>
                  <a:pt x="340" y="978"/>
                  <a:pt x="411" y="1049"/>
                </a:cubicBezTo>
                <a:cubicBezTo>
                  <a:pt x="465" y="1104"/>
                  <a:pt x="530" y="1131"/>
                  <a:pt x="595" y="1131"/>
                </a:cubicBezTo>
                <a:cubicBezTo>
                  <a:pt x="614" y="1131"/>
                  <a:pt x="632" y="1129"/>
                  <a:pt x="650" y="1124"/>
                </a:cubicBezTo>
                <a:cubicBezTo>
                  <a:pt x="739" y="1263"/>
                  <a:pt x="739" y="1377"/>
                  <a:pt x="739" y="1377"/>
                </a:cubicBezTo>
                <a:cubicBezTo>
                  <a:pt x="832" y="1284"/>
                  <a:pt x="895" y="1117"/>
                  <a:pt x="927" y="1002"/>
                </a:cubicBezTo>
                <a:cubicBezTo>
                  <a:pt x="974" y="966"/>
                  <a:pt x="1115" y="813"/>
                  <a:pt x="1161" y="767"/>
                </a:cubicBezTo>
                <a:cubicBezTo>
                  <a:pt x="1394" y="534"/>
                  <a:pt x="1494" y="59"/>
                  <a:pt x="1447" y="12"/>
                </a:cubicBezTo>
                <a:close/>
                <a:moveTo>
                  <a:pt x="118" y="1341"/>
                </a:moveTo>
                <a:lnTo>
                  <a:pt x="238" y="1040"/>
                </a:lnTo>
                <a:cubicBezTo>
                  <a:pt x="254" y="1070"/>
                  <a:pt x="274" y="1099"/>
                  <a:pt x="298" y="1125"/>
                </a:cubicBezTo>
                <a:cubicBezTo>
                  <a:pt x="333" y="1165"/>
                  <a:pt x="374" y="1197"/>
                  <a:pt x="419" y="1221"/>
                </a:cubicBezTo>
                <a:lnTo>
                  <a:pt x="118" y="1341"/>
                </a:lnTo>
                <a:close/>
                <a:moveTo>
                  <a:pt x="257" y="815"/>
                </a:moveTo>
                <a:lnTo>
                  <a:pt x="0" y="1460"/>
                </a:lnTo>
                <a:lnTo>
                  <a:pt x="644" y="1203"/>
                </a:lnTo>
                <a:cubicBezTo>
                  <a:pt x="633" y="1204"/>
                  <a:pt x="621" y="1205"/>
                  <a:pt x="610" y="1205"/>
                </a:cubicBezTo>
                <a:cubicBezTo>
                  <a:pt x="413" y="1205"/>
                  <a:pt x="234" y="1014"/>
                  <a:pt x="257" y="815"/>
                </a:cubicBezTo>
                <a:close/>
              </a:path>
            </a:pathLst>
          </a:custGeom>
          <a:solidFill>
            <a:schemeClr val="bg1"/>
          </a:solidFill>
          <a:ln>
            <a:noFill/>
          </a:ln>
        </p:spPr>
        <p:txBody>
          <a:bodyPr vert="horz" wrap="square" lIns="45720" tIns="22860" rIns="45720" bIns="22860" numCol="1" anchor="t" anchorCtr="0" compatLnSpc="1">
            <a:prstTxWarp prst="textNoShape">
              <a:avLst/>
            </a:prstTxWarp>
          </a:bodyPr>
          <a:lstStyle/>
          <a:p>
            <a:endParaRPr lang="en-US" sz="900">
              <a:latin typeface="DM Sans" pitchFamily="2" charset="77"/>
            </a:endParaRPr>
          </a:p>
        </p:txBody>
      </p:sp>
      <p:sp>
        <p:nvSpPr>
          <p:cNvPr id="84" name="Oval 367">
            <a:extLst>
              <a:ext uri="{FF2B5EF4-FFF2-40B4-BE49-F238E27FC236}">
                <a16:creationId xmlns:a16="http://schemas.microsoft.com/office/drawing/2014/main" id="{D8C31E34-72EE-FF19-2486-D8AEE3ADB173}"/>
              </a:ext>
            </a:extLst>
          </p:cNvPr>
          <p:cNvSpPr>
            <a:spLocks noChangeArrowheads="1"/>
          </p:cNvSpPr>
          <p:nvPr/>
        </p:nvSpPr>
        <p:spPr bwMode="auto">
          <a:xfrm>
            <a:off x="3738347" y="1737878"/>
            <a:ext cx="146844" cy="146050"/>
          </a:xfrm>
          <a:prstGeom prst="ellipse">
            <a:avLst/>
          </a:prstGeom>
          <a:solidFill>
            <a:schemeClr val="accent1"/>
          </a:solidFill>
          <a:ln>
            <a:noFill/>
          </a:ln>
        </p:spPr>
        <p:txBody>
          <a:bodyPr vert="horz" wrap="square" lIns="45720" tIns="22860" rIns="45720" bIns="22860" numCol="1" anchor="t" anchorCtr="0" compatLnSpc="1">
            <a:prstTxWarp prst="textNoShape">
              <a:avLst/>
            </a:prstTxWarp>
          </a:bodyPr>
          <a:lstStyle/>
          <a:p>
            <a:endParaRPr lang="en-US" sz="900">
              <a:latin typeface="DM Sans" pitchFamily="2" charset="77"/>
            </a:endParaRPr>
          </a:p>
        </p:txBody>
      </p:sp>
      <p:sp>
        <p:nvSpPr>
          <p:cNvPr id="85" name="Oval 368">
            <a:extLst>
              <a:ext uri="{FF2B5EF4-FFF2-40B4-BE49-F238E27FC236}">
                <a16:creationId xmlns:a16="http://schemas.microsoft.com/office/drawing/2014/main" id="{8E3A6D2E-0A62-EE73-77CE-35B2532A0B88}"/>
              </a:ext>
            </a:extLst>
          </p:cNvPr>
          <p:cNvSpPr>
            <a:spLocks noChangeArrowheads="1"/>
          </p:cNvSpPr>
          <p:nvPr/>
        </p:nvSpPr>
        <p:spPr bwMode="auto">
          <a:xfrm>
            <a:off x="4662272" y="5466408"/>
            <a:ext cx="146844" cy="146050"/>
          </a:xfrm>
          <a:prstGeom prst="ellipse">
            <a:avLst/>
          </a:prstGeom>
          <a:solidFill>
            <a:schemeClr val="accent2"/>
          </a:solidFill>
          <a:ln>
            <a:noFill/>
          </a:ln>
        </p:spPr>
        <p:txBody>
          <a:bodyPr vert="horz" wrap="square" lIns="45720" tIns="22860" rIns="45720" bIns="22860" numCol="1" anchor="t" anchorCtr="0" compatLnSpc="1">
            <a:prstTxWarp prst="textNoShape">
              <a:avLst/>
            </a:prstTxWarp>
          </a:bodyPr>
          <a:lstStyle/>
          <a:p>
            <a:endParaRPr lang="en-US" sz="900">
              <a:latin typeface="DM Sans" pitchFamily="2" charset="77"/>
            </a:endParaRPr>
          </a:p>
        </p:txBody>
      </p:sp>
      <p:sp>
        <p:nvSpPr>
          <p:cNvPr id="86" name="Oval 369">
            <a:extLst>
              <a:ext uri="{FF2B5EF4-FFF2-40B4-BE49-F238E27FC236}">
                <a16:creationId xmlns:a16="http://schemas.microsoft.com/office/drawing/2014/main" id="{E51DAC47-9FC7-D777-D04E-23A0271D4C33}"/>
              </a:ext>
            </a:extLst>
          </p:cNvPr>
          <p:cNvSpPr>
            <a:spLocks noChangeArrowheads="1"/>
          </p:cNvSpPr>
          <p:nvPr/>
        </p:nvSpPr>
        <p:spPr bwMode="auto">
          <a:xfrm>
            <a:off x="7537235" y="5476799"/>
            <a:ext cx="146844" cy="146050"/>
          </a:xfrm>
          <a:prstGeom prst="ellipse">
            <a:avLst/>
          </a:prstGeom>
          <a:solidFill>
            <a:schemeClr val="accent4"/>
          </a:solidFill>
          <a:ln>
            <a:noFill/>
          </a:ln>
        </p:spPr>
        <p:txBody>
          <a:bodyPr vert="horz" wrap="square" lIns="45720" tIns="22860" rIns="45720" bIns="22860" numCol="1" anchor="t" anchorCtr="0" compatLnSpc="1">
            <a:prstTxWarp prst="textNoShape">
              <a:avLst/>
            </a:prstTxWarp>
          </a:bodyPr>
          <a:lstStyle/>
          <a:p>
            <a:endParaRPr lang="en-US" sz="900">
              <a:latin typeface="DM Sans" pitchFamily="2" charset="77"/>
            </a:endParaRPr>
          </a:p>
        </p:txBody>
      </p:sp>
      <p:sp>
        <p:nvSpPr>
          <p:cNvPr id="87" name="Oval 370">
            <a:extLst>
              <a:ext uri="{FF2B5EF4-FFF2-40B4-BE49-F238E27FC236}">
                <a16:creationId xmlns:a16="http://schemas.microsoft.com/office/drawing/2014/main" id="{1CD31394-A399-9116-3CDF-B15B9A0802B9}"/>
              </a:ext>
            </a:extLst>
          </p:cNvPr>
          <p:cNvSpPr>
            <a:spLocks noChangeArrowheads="1"/>
          </p:cNvSpPr>
          <p:nvPr/>
        </p:nvSpPr>
        <p:spPr bwMode="auto">
          <a:xfrm>
            <a:off x="6612516" y="1737878"/>
            <a:ext cx="146844" cy="146050"/>
          </a:xfrm>
          <a:prstGeom prst="ellipse">
            <a:avLst/>
          </a:prstGeom>
          <a:solidFill>
            <a:schemeClr val="accent3"/>
          </a:solidFill>
          <a:ln>
            <a:noFill/>
          </a:ln>
        </p:spPr>
        <p:txBody>
          <a:bodyPr vert="horz" wrap="square" lIns="45720" tIns="22860" rIns="45720" bIns="22860" numCol="1" anchor="t" anchorCtr="0" compatLnSpc="1">
            <a:prstTxWarp prst="textNoShape">
              <a:avLst/>
            </a:prstTxWarp>
          </a:bodyPr>
          <a:lstStyle/>
          <a:p>
            <a:endParaRPr lang="en-US" sz="900">
              <a:latin typeface="DM Sans" pitchFamily="2" charset="77"/>
            </a:endParaRPr>
          </a:p>
        </p:txBody>
      </p:sp>
      <p:sp>
        <p:nvSpPr>
          <p:cNvPr id="88" name="Freeform 371">
            <a:extLst>
              <a:ext uri="{FF2B5EF4-FFF2-40B4-BE49-F238E27FC236}">
                <a16:creationId xmlns:a16="http://schemas.microsoft.com/office/drawing/2014/main" id="{6DFBB347-32C7-CF21-35C1-5E14C9FEC6DF}"/>
              </a:ext>
            </a:extLst>
          </p:cNvPr>
          <p:cNvSpPr>
            <a:spLocks/>
          </p:cNvSpPr>
          <p:nvPr/>
        </p:nvSpPr>
        <p:spPr bwMode="auto">
          <a:xfrm>
            <a:off x="9388260" y="3167421"/>
            <a:ext cx="1398588" cy="280988"/>
          </a:xfrm>
          <a:custGeom>
            <a:avLst/>
            <a:gdLst>
              <a:gd name="T0" fmla="*/ 3305 w 3675"/>
              <a:gd name="T1" fmla="*/ 740 h 740"/>
              <a:gd name="T2" fmla="*/ 3675 w 3675"/>
              <a:gd name="T3" fmla="*/ 370 h 740"/>
              <a:gd name="T4" fmla="*/ 3305 w 3675"/>
              <a:gd name="T5" fmla="*/ 0 h 740"/>
              <a:gd name="T6" fmla="*/ 0 w 3675"/>
              <a:gd name="T7" fmla="*/ 0 h 740"/>
              <a:gd name="T8" fmla="*/ 369 w 3675"/>
              <a:gd name="T9" fmla="*/ 370 h 740"/>
              <a:gd name="T10" fmla="*/ 0 w 3675"/>
              <a:gd name="T11" fmla="*/ 740 h 740"/>
              <a:gd name="T12" fmla="*/ 3305 w 3675"/>
              <a:gd name="T13" fmla="*/ 740 h 740"/>
            </a:gdLst>
            <a:ahLst/>
            <a:cxnLst>
              <a:cxn ang="0">
                <a:pos x="T0" y="T1"/>
              </a:cxn>
              <a:cxn ang="0">
                <a:pos x="T2" y="T3"/>
              </a:cxn>
              <a:cxn ang="0">
                <a:pos x="T4" y="T5"/>
              </a:cxn>
              <a:cxn ang="0">
                <a:pos x="T6" y="T7"/>
              </a:cxn>
              <a:cxn ang="0">
                <a:pos x="T8" y="T9"/>
              </a:cxn>
              <a:cxn ang="0">
                <a:pos x="T10" y="T11"/>
              </a:cxn>
              <a:cxn ang="0">
                <a:pos x="T12" y="T13"/>
              </a:cxn>
            </a:cxnLst>
            <a:rect l="0" t="0" r="r" b="b"/>
            <a:pathLst>
              <a:path w="3675" h="740">
                <a:moveTo>
                  <a:pt x="3305" y="740"/>
                </a:moveTo>
                <a:lnTo>
                  <a:pt x="3675" y="370"/>
                </a:lnTo>
                <a:lnTo>
                  <a:pt x="3305" y="0"/>
                </a:lnTo>
                <a:lnTo>
                  <a:pt x="0" y="0"/>
                </a:lnTo>
                <a:lnTo>
                  <a:pt x="369" y="370"/>
                </a:lnTo>
                <a:lnTo>
                  <a:pt x="0" y="740"/>
                </a:lnTo>
                <a:lnTo>
                  <a:pt x="3305" y="740"/>
                </a:lnTo>
                <a:close/>
              </a:path>
            </a:pathLst>
          </a:custGeom>
          <a:solidFill>
            <a:schemeClr val="accent5"/>
          </a:solidFill>
          <a:ln>
            <a:noFill/>
          </a:ln>
        </p:spPr>
        <p:txBody>
          <a:bodyPr vert="horz" wrap="square" lIns="45720" tIns="22860" rIns="45720" bIns="22860" numCol="1" anchor="t" anchorCtr="0" compatLnSpc="1">
            <a:prstTxWarp prst="textNoShape">
              <a:avLst/>
            </a:prstTxWarp>
          </a:bodyPr>
          <a:lstStyle/>
          <a:p>
            <a:endParaRPr lang="en-US" sz="900">
              <a:latin typeface="DM Sans" pitchFamily="2" charset="77"/>
            </a:endParaRPr>
          </a:p>
        </p:txBody>
      </p:sp>
      <p:sp>
        <p:nvSpPr>
          <p:cNvPr id="89" name="Freeform 379">
            <a:extLst>
              <a:ext uri="{FF2B5EF4-FFF2-40B4-BE49-F238E27FC236}">
                <a16:creationId xmlns:a16="http://schemas.microsoft.com/office/drawing/2014/main" id="{F6B7255D-0EE7-F353-CA91-C3DB66FE4F34}"/>
              </a:ext>
            </a:extLst>
          </p:cNvPr>
          <p:cNvSpPr>
            <a:spLocks/>
          </p:cNvSpPr>
          <p:nvPr/>
        </p:nvSpPr>
        <p:spPr bwMode="auto">
          <a:xfrm>
            <a:off x="8585778" y="2949140"/>
            <a:ext cx="543719" cy="717550"/>
          </a:xfrm>
          <a:custGeom>
            <a:avLst/>
            <a:gdLst>
              <a:gd name="T0" fmla="*/ 0 w 1429"/>
              <a:gd name="T1" fmla="*/ 1890 h 1890"/>
              <a:gd name="T2" fmla="*/ 484 w 1429"/>
              <a:gd name="T3" fmla="*/ 1890 h 1890"/>
              <a:gd name="T4" fmla="*/ 1429 w 1429"/>
              <a:gd name="T5" fmla="*/ 945 h 1890"/>
              <a:gd name="T6" fmla="*/ 484 w 1429"/>
              <a:gd name="T7" fmla="*/ 0 h 1890"/>
              <a:gd name="T8" fmla="*/ 0 w 1429"/>
              <a:gd name="T9" fmla="*/ 0 h 1890"/>
              <a:gd name="T10" fmla="*/ 945 w 1429"/>
              <a:gd name="T11" fmla="*/ 945 h 1890"/>
              <a:gd name="T12" fmla="*/ 0 w 1429"/>
              <a:gd name="T13" fmla="*/ 1890 h 1890"/>
            </a:gdLst>
            <a:ahLst/>
            <a:cxnLst>
              <a:cxn ang="0">
                <a:pos x="T0" y="T1"/>
              </a:cxn>
              <a:cxn ang="0">
                <a:pos x="T2" y="T3"/>
              </a:cxn>
              <a:cxn ang="0">
                <a:pos x="T4" y="T5"/>
              </a:cxn>
              <a:cxn ang="0">
                <a:pos x="T6" y="T7"/>
              </a:cxn>
              <a:cxn ang="0">
                <a:pos x="T8" y="T9"/>
              </a:cxn>
              <a:cxn ang="0">
                <a:pos x="T10" y="T11"/>
              </a:cxn>
              <a:cxn ang="0">
                <a:pos x="T12" y="T13"/>
              </a:cxn>
            </a:cxnLst>
            <a:rect l="0" t="0" r="r" b="b"/>
            <a:pathLst>
              <a:path w="1429" h="1890">
                <a:moveTo>
                  <a:pt x="0" y="1890"/>
                </a:moveTo>
                <a:lnTo>
                  <a:pt x="484" y="1890"/>
                </a:lnTo>
                <a:lnTo>
                  <a:pt x="1429" y="945"/>
                </a:lnTo>
                <a:lnTo>
                  <a:pt x="484" y="0"/>
                </a:lnTo>
                <a:lnTo>
                  <a:pt x="0" y="0"/>
                </a:lnTo>
                <a:lnTo>
                  <a:pt x="945" y="945"/>
                </a:lnTo>
                <a:lnTo>
                  <a:pt x="0" y="1890"/>
                </a:lnTo>
                <a:close/>
              </a:path>
            </a:pathLst>
          </a:custGeom>
          <a:solidFill>
            <a:schemeClr val="accent5"/>
          </a:solidFill>
          <a:ln>
            <a:noFill/>
          </a:ln>
        </p:spPr>
        <p:txBody>
          <a:bodyPr vert="horz" wrap="square" lIns="45720" tIns="22860" rIns="45720" bIns="22860" numCol="1" anchor="t" anchorCtr="0" compatLnSpc="1">
            <a:prstTxWarp prst="textNoShape">
              <a:avLst/>
            </a:prstTxWarp>
          </a:bodyPr>
          <a:lstStyle/>
          <a:p>
            <a:endParaRPr lang="en-US" sz="900">
              <a:latin typeface="DM Sans" pitchFamily="2" charset="77"/>
            </a:endParaRPr>
          </a:p>
        </p:txBody>
      </p:sp>
      <p:sp>
        <p:nvSpPr>
          <p:cNvPr id="90" name="Freeform 380">
            <a:extLst>
              <a:ext uri="{FF2B5EF4-FFF2-40B4-BE49-F238E27FC236}">
                <a16:creationId xmlns:a16="http://schemas.microsoft.com/office/drawing/2014/main" id="{B4FB0D03-B12F-4832-8A5F-CE654476AD77}"/>
              </a:ext>
            </a:extLst>
          </p:cNvPr>
          <p:cNvSpPr>
            <a:spLocks/>
          </p:cNvSpPr>
          <p:nvPr/>
        </p:nvSpPr>
        <p:spPr bwMode="auto">
          <a:xfrm>
            <a:off x="9062822" y="3134084"/>
            <a:ext cx="357982" cy="346869"/>
          </a:xfrm>
          <a:custGeom>
            <a:avLst/>
            <a:gdLst>
              <a:gd name="T0" fmla="*/ 0 w 941"/>
              <a:gd name="T1" fmla="*/ 914 h 914"/>
              <a:gd name="T2" fmla="*/ 484 w 941"/>
              <a:gd name="T3" fmla="*/ 914 h 914"/>
              <a:gd name="T4" fmla="*/ 941 w 941"/>
              <a:gd name="T5" fmla="*/ 457 h 914"/>
              <a:gd name="T6" fmla="*/ 484 w 941"/>
              <a:gd name="T7" fmla="*/ 0 h 914"/>
              <a:gd name="T8" fmla="*/ 0 w 941"/>
              <a:gd name="T9" fmla="*/ 0 h 914"/>
              <a:gd name="T10" fmla="*/ 457 w 941"/>
              <a:gd name="T11" fmla="*/ 457 h 914"/>
              <a:gd name="T12" fmla="*/ 0 w 941"/>
              <a:gd name="T13" fmla="*/ 914 h 914"/>
            </a:gdLst>
            <a:ahLst/>
            <a:cxnLst>
              <a:cxn ang="0">
                <a:pos x="T0" y="T1"/>
              </a:cxn>
              <a:cxn ang="0">
                <a:pos x="T2" y="T3"/>
              </a:cxn>
              <a:cxn ang="0">
                <a:pos x="T4" y="T5"/>
              </a:cxn>
              <a:cxn ang="0">
                <a:pos x="T6" y="T7"/>
              </a:cxn>
              <a:cxn ang="0">
                <a:pos x="T8" y="T9"/>
              </a:cxn>
              <a:cxn ang="0">
                <a:pos x="T10" y="T11"/>
              </a:cxn>
              <a:cxn ang="0">
                <a:pos x="T12" y="T13"/>
              </a:cxn>
            </a:cxnLst>
            <a:rect l="0" t="0" r="r" b="b"/>
            <a:pathLst>
              <a:path w="941" h="914">
                <a:moveTo>
                  <a:pt x="0" y="914"/>
                </a:moveTo>
                <a:lnTo>
                  <a:pt x="484" y="914"/>
                </a:lnTo>
                <a:lnTo>
                  <a:pt x="941" y="457"/>
                </a:lnTo>
                <a:lnTo>
                  <a:pt x="484" y="0"/>
                </a:lnTo>
                <a:lnTo>
                  <a:pt x="0" y="0"/>
                </a:lnTo>
                <a:lnTo>
                  <a:pt x="457" y="457"/>
                </a:lnTo>
                <a:lnTo>
                  <a:pt x="0" y="914"/>
                </a:lnTo>
                <a:close/>
              </a:path>
            </a:pathLst>
          </a:custGeom>
          <a:solidFill>
            <a:schemeClr val="accent5"/>
          </a:solidFill>
          <a:ln>
            <a:noFill/>
          </a:ln>
        </p:spPr>
        <p:txBody>
          <a:bodyPr vert="horz" wrap="square" lIns="45720" tIns="22860" rIns="45720" bIns="22860" numCol="1" anchor="t" anchorCtr="0" compatLnSpc="1">
            <a:prstTxWarp prst="textNoShape">
              <a:avLst/>
            </a:prstTxWarp>
          </a:bodyPr>
          <a:lstStyle/>
          <a:p>
            <a:endParaRPr lang="en-US" sz="900">
              <a:latin typeface="DM Sans" pitchFamily="2" charset="77"/>
            </a:endParaRPr>
          </a:p>
        </p:txBody>
      </p:sp>
      <p:sp>
        <p:nvSpPr>
          <p:cNvPr id="91" name="TextBox 90">
            <a:extLst>
              <a:ext uri="{FF2B5EF4-FFF2-40B4-BE49-F238E27FC236}">
                <a16:creationId xmlns:a16="http://schemas.microsoft.com/office/drawing/2014/main" id="{1528AFFD-1587-DE83-EFEE-E14727BC121E}"/>
              </a:ext>
            </a:extLst>
          </p:cNvPr>
          <p:cNvSpPr txBox="1"/>
          <p:nvPr/>
        </p:nvSpPr>
        <p:spPr>
          <a:xfrm>
            <a:off x="114148" y="154121"/>
            <a:ext cx="4611840" cy="671787"/>
          </a:xfrm>
          <a:prstGeom prst="rect">
            <a:avLst/>
          </a:prstGeom>
          <a:noFill/>
        </p:spPr>
        <p:txBody>
          <a:bodyPr wrap="none" rtlCol="0" anchor="b">
            <a:spAutoFit/>
          </a:bodyPr>
          <a:lstStyle/>
          <a:p>
            <a:pPr algn="ctr">
              <a:lnSpc>
                <a:spcPts val="4440"/>
              </a:lnSpc>
            </a:pPr>
            <a:r>
              <a:rPr lang="en-US" sz="4400" b="1">
                <a:latin typeface="+mj-lt"/>
                <a:ea typeface="+mj-ea"/>
                <a:cs typeface="+mj-cs"/>
              </a:rPr>
              <a:t>Business Proposal</a:t>
            </a:r>
          </a:p>
        </p:txBody>
      </p:sp>
      <p:sp>
        <p:nvSpPr>
          <p:cNvPr id="92" name="TextBox 91">
            <a:extLst>
              <a:ext uri="{FF2B5EF4-FFF2-40B4-BE49-F238E27FC236}">
                <a16:creationId xmlns:a16="http://schemas.microsoft.com/office/drawing/2014/main" id="{1C53928C-5965-46E0-D1BE-9E37B77C4EE5}"/>
              </a:ext>
            </a:extLst>
          </p:cNvPr>
          <p:cNvSpPr txBox="1"/>
          <p:nvPr/>
        </p:nvSpPr>
        <p:spPr>
          <a:xfrm>
            <a:off x="114148" y="874762"/>
            <a:ext cx="12041022" cy="652038"/>
          </a:xfrm>
          <a:prstGeom prst="rect">
            <a:avLst/>
          </a:prstGeom>
          <a:noFill/>
        </p:spPr>
        <p:txBody>
          <a:bodyPr wrap="square" rtlCol="0" anchor="t">
            <a:spAutoFit/>
          </a:bodyPr>
          <a:lstStyle/>
          <a:p>
            <a:pPr>
              <a:lnSpc>
                <a:spcPts val="2160"/>
              </a:lnSpc>
            </a:pPr>
            <a:r>
              <a:rPr lang="en-US" b="1" spc="-15">
                <a:solidFill>
                  <a:schemeClr val="tx2"/>
                </a:solidFill>
                <a:latin typeface="DM Sans" pitchFamily="2" charset="77"/>
              </a:rPr>
              <a:t>The purpose of this project is to design and implement a data warehouse that consolidates Health and economic datasets will support data-driven decision making in socio-economic welfare and food security. </a:t>
            </a:r>
          </a:p>
        </p:txBody>
      </p:sp>
      <p:sp>
        <p:nvSpPr>
          <p:cNvPr id="93" name="TextBox 92">
            <a:extLst>
              <a:ext uri="{FF2B5EF4-FFF2-40B4-BE49-F238E27FC236}">
                <a16:creationId xmlns:a16="http://schemas.microsoft.com/office/drawing/2014/main" id="{C2B701D9-B631-2AA9-830D-736D6082C5BB}"/>
              </a:ext>
            </a:extLst>
          </p:cNvPr>
          <p:cNvSpPr txBox="1"/>
          <p:nvPr/>
        </p:nvSpPr>
        <p:spPr>
          <a:xfrm>
            <a:off x="6961173" y="1891136"/>
            <a:ext cx="4936418" cy="774764"/>
          </a:xfrm>
          <a:prstGeom prst="rect">
            <a:avLst/>
          </a:prstGeom>
          <a:noFill/>
        </p:spPr>
        <p:txBody>
          <a:bodyPr wrap="square" rtlCol="0" anchor="t">
            <a:spAutoFit/>
          </a:bodyPr>
          <a:lstStyle/>
          <a:p>
            <a:pPr>
              <a:lnSpc>
                <a:spcPts val="1800"/>
              </a:lnSpc>
            </a:pPr>
            <a:r>
              <a:rPr lang="en-US" sz="1300" b="1" spc="-15">
                <a:solidFill>
                  <a:srgbClr val="002060"/>
                </a:solidFill>
                <a:latin typeface="DM Sans" pitchFamily="2" charset="77"/>
              </a:rPr>
              <a:t>FACT TABLES: ECONOMIC, FOOD AND COVID FACT TABLES. DIMENSIONS: DEMOGRAPHICS, LOCALITY, CALENDAR</a:t>
            </a:r>
          </a:p>
          <a:p>
            <a:pPr>
              <a:lnSpc>
                <a:spcPts val="1800"/>
              </a:lnSpc>
            </a:pPr>
            <a:endParaRPr lang="en-US" sz="1300" spc="-15">
              <a:latin typeface="DM Sans" pitchFamily="2" charset="77"/>
            </a:endParaRPr>
          </a:p>
        </p:txBody>
      </p:sp>
      <p:sp>
        <p:nvSpPr>
          <p:cNvPr id="95" name="TextBox 94">
            <a:extLst>
              <a:ext uri="{FF2B5EF4-FFF2-40B4-BE49-F238E27FC236}">
                <a16:creationId xmlns:a16="http://schemas.microsoft.com/office/drawing/2014/main" id="{1CFC53B9-197C-25EC-5197-337CD2D362D8}"/>
              </a:ext>
            </a:extLst>
          </p:cNvPr>
          <p:cNvSpPr txBox="1"/>
          <p:nvPr/>
        </p:nvSpPr>
        <p:spPr>
          <a:xfrm>
            <a:off x="7783757" y="5735301"/>
            <a:ext cx="2936894" cy="774764"/>
          </a:xfrm>
          <a:prstGeom prst="rect">
            <a:avLst/>
          </a:prstGeom>
          <a:noFill/>
        </p:spPr>
        <p:txBody>
          <a:bodyPr wrap="square" rtlCol="0" anchor="t">
            <a:spAutoFit/>
          </a:bodyPr>
          <a:lstStyle/>
          <a:p>
            <a:pPr>
              <a:lnSpc>
                <a:spcPts val="1800"/>
              </a:lnSpc>
            </a:pPr>
            <a:r>
              <a:rPr lang="en-US" sz="1300" b="1" spc="-15">
                <a:solidFill>
                  <a:srgbClr val="002060"/>
                </a:solidFill>
                <a:latin typeface="DM Sans" pitchFamily="2" charset="77"/>
              </a:rPr>
              <a:t>VIRGINIA GOVERNMENT, CHAMBER RVA, CHARITABLE ORGANIZATIONS AND BUSINESES, SENTARA HEALTH</a:t>
            </a:r>
          </a:p>
        </p:txBody>
      </p:sp>
      <p:sp>
        <p:nvSpPr>
          <p:cNvPr id="96" name="TextBox 95">
            <a:extLst>
              <a:ext uri="{FF2B5EF4-FFF2-40B4-BE49-F238E27FC236}">
                <a16:creationId xmlns:a16="http://schemas.microsoft.com/office/drawing/2014/main" id="{3605D612-47B9-8F36-999A-C97F86B91F6E}"/>
              </a:ext>
            </a:extLst>
          </p:cNvPr>
          <p:cNvSpPr txBox="1"/>
          <p:nvPr/>
        </p:nvSpPr>
        <p:spPr>
          <a:xfrm>
            <a:off x="7863968" y="5350001"/>
            <a:ext cx="2650084" cy="362535"/>
          </a:xfrm>
          <a:prstGeom prst="rect">
            <a:avLst/>
          </a:prstGeom>
          <a:noFill/>
        </p:spPr>
        <p:txBody>
          <a:bodyPr wrap="none" rtlCol="0" anchor="b">
            <a:spAutoFit/>
          </a:bodyPr>
          <a:lstStyle/>
          <a:p>
            <a:pPr>
              <a:lnSpc>
                <a:spcPts val="2160"/>
              </a:lnSpc>
            </a:pPr>
            <a:r>
              <a:rPr lang="en-US" sz="1600" b="1" spc="-15">
                <a:solidFill>
                  <a:schemeClr val="tx2"/>
                </a:solidFill>
                <a:latin typeface="DM Sans" pitchFamily="2" charset="77"/>
              </a:rPr>
              <a:t>TARGET ORGANIZATIONS</a:t>
            </a:r>
          </a:p>
        </p:txBody>
      </p:sp>
      <p:sp>
        <p:nvSpPr>
          <p:cNvPr id="97" name="TextBox 96">
            <a:extLst>
              <a:ext uri="{FF2B5EF4-FFF2-40B4-BE49-F238E27FC236}">
                <a16:creationId xmlns:a16="http://schemas.microsoft.com/office/drawing/2014/main" id="{EA2367F6-D544-F060-5697-DA2570DC2003}"/>
              </a:ext>
            </a:extLst>
          </p:cNvPr>
          <p:cNvSpPr txBox="1"/>
          <p:nvPr/>
        </p:nvSpPr>
        <p:spPr>
          <a:xfrm>
            <a:off x="270607" y="5702369"/>
            <a:ext cx="4566253" cy="774764"/>
          </a:xfrm>
          <a:prstGeom prst="rect">
            <a:avLst/>
          </a:prstGeom>
          <a:noFill/>
        </p:spPr>
        <p:txBody>
          <a:bodyPr wrap="square" rtlCol="0" anchor="t">
            <a:spAutoFit/>
          </a:bodyPr>
          <a:lstStyle/>
          <a:p>
            <a:pPr>
              <a:lnSpc>
                <a:spcPts val="1800"/>
              </a:lnSpc>
            </a:pPr>
            <a:r>
              <a:rPr lang="en-US" sz="1300" b="1" spc="-15">
                <a:solidFill>
                  <a:srgbClr val="002060"/>
                </a:solidFill>
                <a:latin typeface="DM Sans" pitchFamily="2" charset="77"/>
              </a:rPr>
              <a:t>UNEMPLOYMENT RATES BY YEAR AND COUNTY, FOOD DISTRIBUTION BY COUNTY, COVID CASES PER COUNTY, EMPLOYMENT RATES</a:t>
            </a:r>
          </a:p>
        </p:txBody>
      </p:sp>
      <p:sp>
        <p:nvSpPr>
          <p:cNvPr id="98" name="TextBox 97">
            <a:extLst>
              <a:ext uri="{FF2B5EF4-FFF2-40B4-BE49-F238E27FC236}">
                <a16:creationId xmlns:a16="http://schemas.microsoft.com/office/drawing/2014/main" id="{D3C0C08F-EF71-0D5C-842B-26BE816CF342}"/>
              </a:ext>
            </a:extLst>
          </p:cNvPr>
          <p:cNvSpPr txBox="1"/>
          <p:nvPr/>
        </p:nvSpPr>
        <p:spPr>
          <a:xfrm>
            <a:off x="210559" y="5358492"/>
            <a:ext cx="4145045" cy="377219"/>
          </a:xfrm>
          <a:prstGeom prst="rect">
            <a:avLst/>
          </a:prstGeom>
          <a:noFill/>
        </p:spPr>
        <p:txBody>
          <a:bodyPr wrap="none" rtlCol="0" anchor="b">
            <a:spAutoFit/>
          </a:bodyPr>
          <a:lstStyle/>
          <a:p>
            <a:pPr algn="r">
              <a:lnSpc>
                <a:spcPts val="2160"/>
              </a:lnSpc>
            </a:pPr>
            <a:r>
              <a:rPr lang="en-US" sz="2000" b="1" spc="-15">
                <a:solidFill>
                  <a:schemeClr val="tx2"/>
                </a:solidFill>
                <a:latin typeface="DM Sans" pitchFamily="2" charset="77"/>
              </a:rPr>
              <a:t>KEY ANALYTICS AND MEASURES </a:t>
            </a:r>
          </a:p>
        </p:txBody>
      </p:sp>
      <p:sp>
        <p:nvSpPr>
          <p:cNvPr id="99" name="TextBox 98">
            <a:extLst>
              <a:ext uri="{FF2B5EF4-FFF2-40B4-BE49-F238E27FC236}">
                <a16:creationId xmlns:a16="http://schemas.microsoft.com/office/drawing/2014/main" id="{9843DBAF-E044-F7C3-03FF-BF8B5615A96F}"/>
              </a:ext>
            </a:extLst>
          </p:cNvPr>
          <p:cNvSpPr txBox="1"/>
          <p:nvPr/>
        </p:nvSpPr>
        <p:spPr>
          <a:xfrm>
            <a:off x="337841" y="2182646"/>
            <a:ext cx="3718863" cy="1698094"/>
          </a:xfrm>
          <a:prstGeom prst="rect">
            <a:avLst/>
          </a:prstGeom>
          <a:noFill/>
        </p:spPr>
        <p:txBody>
          <a:bodyPr wrap="square" rtlCol="0" anchor="t">
            <a:spAutoFit/>
          </a:bodyPr>
          <a:lstStyle/>
          <a:p>
            <a:pPr>
              <a:lnSpc>
                <a:spcPts val="1800"/>
              </a:lnSpc>
            </a:pPr>
            <a:r>
              <a:rPr lang="en-US" sz="1300" b="1" spc="-15">
                <a:solidFill>
                  <a:srgbClr val="002060"/>
                </a:solidFill>
                <a:latin typeface="DM Sans" pitchFamily="2" charset="77"/>
              </a:rPr>
              <a:t>DATA AND INSIGHTS: EMPLOYMENT TRENDS, COVID HEALTH DATA, FOOD BANK GROUP ACTIVITIES. </a:t>
            </a:r>
          </a:p>
          <a:p>
            <a:pPr>
              <a:lnSpc>
                <a:spcPts val="1800"/>
              </a:lnSpc>
            </a:pPr>
            <a:r>
              <a:rPr lang="en-US" sz="1300" b="1" spc="-15">
                <a:solidFill>
                  <a:srgbClr val="002060"/>
                </a:solidFill>
                <a:latin typeface="DM Sans" pitchFamily="2" charset="77"/>
              </a:rPr>
              <a:t>SOURCES:</a:t>
            </a:r>
          </a:p>
          <a:p>
            <a:pPr>
              <a:lnSpc>
                <a:spcPts val="1800"/>
              </a:lnSpc>
            </a:pPr>
            <a:r>
              <a:rPr lang="en-US" sz="1300" b="1" spc="-15">
                <a:solidFill>
                  <a:srgbClr val="002060"/>
                </a:solidFill>
                <a:latin typeface="DM Sans" pitchFamily="2" charset="77"/>
              </a:rPr>
              <a:t>VIRGINIA OPEN DATA PORTAL</a:t>
            </a:r>
          </a:p>
          <a:p>
            <a:pPr>
              <a:lnSpc>
                <a:spcPts val="1800"/>
              </a:lnSpc>
            </a:pPr>
            <a:r>
              <a:rPr lang="en-US" sz="1300" b="1" spc="-15">
                <a:solidFill>
                  <a:srgbClr val="002060"/>
                </a:solidFill>
                <a:latin typeface="DM Sans" pitchFamily="2" charset="77"/>
              </a:rPr>
              <a:t>US DEPARTMENT OF AGRICULTURE</a:t>
            </a:r>
          </a:p>
          <a:p>
            <a:pPr>
              <a:lnSpc>
                <a:spcPts val="1800"/>
              </a:lnSpc>
            </a:pPr>
            <a:endParaRPr lang="en-US" sz="1300" b="1" spc="-15">
              <a:solidFill>
                <a:srgbClr val="002060"/>
              </a:solidFill>
              <a:latin typeface="DM Sans" pitchFamily="2" charset="77"/>
            </a:endParaRPr>
          </a:p>
        </p:txBody>
      </p:sp>
      <p:sp>
        <p:nvSpPr>
          <p:cNvPr id="101" name="TextBox 100">
            <a:extLst>
              <a:ext uri="{FF2B5EF4-FFF2-40B4-BE49-F238E27FC236}">
                <a16:creationId xmlns:a16="http://schemas.microsoft.com/office/drawing/2014/main" id="{BDEA31BE-99A1-D633-2876-F41490F9563B}"/>
              </a:ext>
            </a:extLst>
          </p:cNvPr>
          <p:cNvSpPr txBox="1"/>
          <p:nvPr/>
        </p:nvSpPr>
        <p:spPr>
          <a:xfrm>
            <a:off x="9611384" y="3134479"/>
            <a:ext cx="583173" cy="336887"/>
          </a:xfrm>
          <a:prstGeom prst="rect">
            <a:avLst/>
          </a:prstGeom>
          <a:noFill/>
        </p:spPr>
        <p:txBody>
          <a:bodyPr wrap="none" rtlCol="0" anchor="b">
            <a:spAutoFit/>
          </a:bodyPr>
          <a:lstStyle/>
          <a:p>
            <a:pPr>
              <a:lnSpc>
                <a:spcPts val="2160"/>
              </a:lnSpc>
            </a:pPr>
            <a:r>
              <a:rPr lang="en-US" sz="900" b="1" spc="-15">
                <a:solidFill>
                  <a:schemeClr val="bg1"/>
                </a:solidFill>
                <a:latin typeface="DM Sans" pitchFamily="2" charset="77"/>
              </a:rPr>
              <a:t>Results</a:t>
            </a:r>
          </a:p>
        </p:txBody>
      </p:sp>
      <p:sp>
        <p:nvSpPr>
          <p:cNvPr id="102" name="TextBox 101">
            <a:extLst>
              <a:ext uri="{FF2B5EF4-FFF2-40B4-BE49-F238E27FC236}">
                <a16:creationId xmlns:a16="http://schemas.microsoft.com/office/drawing/2014/main" id="{26DE88AF-8BD6-E248-DAFD-0F05BC7DB858}"/>
              </a:ext>
            </a:extLst>
          </p:cNvPr>
          <p:cNvSpPr txBox="1"/>
          <p:nvPr/>
        </p:nvSpPr>
        <p:spPr>
          <a:xfrm>
            <a:off x="551793" y="1575654"/>
            <a:ext cx="3187903" cy="659348"/>
          </a:xfrm>
          <a:prstGeom prst="rect">
            <a:avLst/>
          </a:prstGeom>
          <a:noFill/>
        </p:spPr>
        <p:txBody>
          <a:bodyPr wrap="square" rtlCol="0" anchor="b">
            <a:spAutoFit/>
          </a:bodyPr>
          <a:lstStyle/>
          <a:p>
            <a:pPr>
              <a:lnSpc>
                <a:spcPts val="2160"/>
              </a:lnSpc>
            </a:pPr>
            <a:r>
              <a:rPr lang="en-US" sz="2000" b="1" spc="-15">
                <a:solidFill>
                  <a:schemeClr val="tx2"/>
                </a:solidFill>
                <a:latin typeface="DM Sans" pitchFamily="2" charset="77"/>
              </a:rPr>
              <a:t>INFORMATION NEEDS &amp; SOURCES </a:t>
            </a:r>
          </a:p>
        </p:txBody>
      </p:sp>
      <p:sp>
        <p:nvSpPr>
          <p:cNvPr id="103" name="TextBox 102">
            <a:extLst>
              <a:ext uri="{FF2B5EF4-FFF2-40B4-BE49-F238E27FC236}">
                <a16:creationId xmlns:a16="http://schemas.microsoft.com/office/drawing/2014/main" id="{31F34EB5-63B0-C624-4440-D95852E80C46}"/>
              </a:ext>
            </a:extLst>
          </p:cNvPr>
          <p:cNvSpPr txBox="1"/>
          <p:nvPr/>
        </p:nvSpPr>
        <p:spPr>
          <a:xfrm>
            <a:off x="6902711" y="1581811"/>
            <a:ext cx="4678204" cy="369909"/>
          </a:xfrm>
          <a:prstGeom prst="rect">
            <a:avLst/>
          </a:prstGeom>
          <a:noFill/>
        </p:spPr>
        <p:txBody>
          <a:bodyPr wrap="none" rtlCol="0" anchor="b">
            <a:spAutoFit/>
          </a:bodyPr>
          <a:lstStyle/>
          <a:p>
            <a:pPr>
              <a:lnSpc>
                <a:spcPts val="2160"/>
              </a:lnSpc>
            </a:pPr>
            <a:r>
              <a:rPr lang="en-US" b="1" spc="-15">
                <a:solidFill>
                  <a:schemeClr val="tx2"/>
                </a:solidFill>
                <a:latin typeface="DM Sans" pitchFamily="2" charset="77"/>
              </a:rPr>
              <a:t>ELEMENTS OF THE DIMENSIONAL MODEL </a:t>
            </a:r>
          </a:p>
        </p:txBody>
      </p:sp>
    </p:spTree>
    <p:extLst>
      <p:ext uri="{BB962C8B-B14F-4D97-AF65-F5344CB8AC3E}">
        <p14:creationId xmlns:p14="http://schemas.microsoft.com/office/powerpoint/2010/main" val="6226432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047DF418-B9C9-7C06-E4FA-6DE9610377F5}"/>
              </a:ext>
            </a:extLst>
          </p:cNvPr>
          <p:cNvPicPr>
            <a:picLocks noChangeAspect="1"/>
          </p:cNvPicPr>
          <p:nvPr/>
        </p:nvPicPr>
        <p:blipFill>
          <a:blip r:embed="rId3">
            <a:alphaModFix amt="50000"/>
            <a:extLst>
              <a:ext uri="{28A0092B-C50C-407E-A947-70E740481C1C}">
                <a14:useLocalDpi xmlns:a14="http://schemas.microsoft.com/office/drawing/2010/main" val="0"/>
              </a:ext>
            </a:extLst>
          </a:blip>
          <a:stretch>
            <a:fillRect/>
          </a:stretch>
        </p:blipFill>
        <p:spPr>
          <a:xfrm>
            <a:off x="0" y="-1"/>
            <a:ext cx="5441112" cy="6860413"/>
          </a:xfrm>
          <a:prstGeom prst="rect">
            <a:avLst/>
          </a:prstGeom>
        </p:spPr>
      </p:pic>
      <p:sp>
        <p:nvSpPr>
          <p:cNvPr id="2" name="Title 1">
            <a:extLst>
              <a:ext uri="{FF2B5EF4-FFF2-40B4-BE49-F238E27FC236}">
                <a16:creationId xmlns:a16="http://schemas.microsoft.com/office/drawing/2014/main" id="{F6755A60-FAC6-5AF5-9FAD-A275028F5057}"/>
              </a:ext>
            </a:extLst>
          </p:cNvPr>
          <p:cNvSpPr>
            <a:spLocks noGrp="1"/>
          </p:cNvSpPr>
          <p:nvPr>
            <p:ph type="title"/>
          </p:nvPr>
        </p:nvSpPr>
        <p:spPr>
          <a:xfrm>
            <a:off x="154625" y="2759051"/>
            <a:ext cx="5286488" cy="1339897"/>
          </a:xfrm>
        </p:spPr>
        <p:txBody>
          <a:bodyPr>
            <a:normAutofit fontScale="90000"/>
          </a:bodyPr>
          <a:lstStyle/>
          <a:p>
            <a:r>
              <a:rPr lang="en-US" b="1"/>
              <a:t>Dimensional Model(Ante) – Star Shema</a:t>
            </a:r>
          </a:p>
        </p:txBody>
      </p:sp>
      <p:sp>
        <p:nvSpPr>
          <p:cNvPr id="7" name="AutoShape 4" descr="A detailed illustration of an analytical database interface with tables, rows, and columns filled with structured data. The database is organized in a grid format, showing various data fields such as numerical values, dates, and text labels. Rows and columns are highlighted with borders and color-coding for data type differentiation, such as blue for dates, green for numbers, and yellow for text. The interface also features a sidebar with icons for database tools like filtering, exporting, and querying. The environment looks modern and clean, with a digital, high-tech feel.">
            <a:extLst>
              <a:ext uri="{FF2B5EF4-FFF2-40B4-BE49-F238E27FC236}">
                <a16:creationId xmlns:a16="http://schemas.microsoft.com/office/drawing/2014/main" id="{17A467AD-8C5B-9315-5C3C-272254B33378}"/>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1" name="Content Placeholder 10" descr="A diagram of a diagram&#10;&#10;Description automatically generated">
            <a:extLst>
              <a:ext uri="{FF2B5EF4-FFF2-40B4-BE49-F238E27FC236}">
                <a16:creationId xmlns:a16="http://schemas.microsoft.com/office/drawing/2014/main" id="{4624F37C-92AE-983B-E14B-4FBF18336014}"/>
              </a:ext>
            </a:extLst>
          </p:cNvPr>
          <p:cNvPicPr>
            <a:picLocks noGrp="1" noChangeAspect="1"/>
          </p:cNvPicPr>
          <p:nvPr>
            <p:ph idx="1"/>
          </p:nvPr>
        </p:nvPicPr>
        <p:blipFill>
          <a:blip r:embed="rId4"/>
          <a:srcRect l="4442" t="15181" r="-99" b="165"/>
          <a:stretch/>
        </p:blipFill>
        <p:spPr>
          <a:xfrm>
            <a:off x="5674901" y="1566834"/>
            <a:ext cx="6348689" cy="3352881"/>
          </a:xfrm>
        </p:spPr>
      </p:pic>
    </p:spTree>
    <p:extLst>
      <p:ext uri="{BB962C8B-B14F-4D97-AF65-F5344CB8AC3E}">
        <p14:creationId xmlns:p14="http://schemas.microsoft.com/office/powerpoint/2010/main" val="4846449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97AD6-E0E1-25CC-A929-FE004A23633B}"/>
              </a:ext>
            </a:extLst>
          </p:cNvPr>
          <p:cNvSpPr>
            <a:spLocks noGrp="1"/>
          </p:cNvSpPr>
          <p:nvPr>
            <p:ph type="title"/>
          </p:nvPr>
        </p:nvSpPr>
        <p:spPr>
          <a:xfrm>
            <a:off x="360680" y="202013"/>
            <a:ext cx="10515600" cy="782950"/>
          </a:xfrm>
        </p:spPr>
        <p:txBody>
          <a:bodyPr anchor="t">
            <a:normAutofit fontScale="90000"/>
          </a:bodyPr>
          <a:lstStyle/>
          <a:p>
            <a:r>
              <a:rPr lang="en-US" sz="5300" b="1"/>
              <a:t>ETL Process: </a:t>
            </a:r>
            <a:r>
              <a:rPr lang="en-US" sz="5300"/>
              <a:t> Cleaning Raw Data</a:t>
            </a:r>
            <a:br>
              <a:rPr lang="en-US"/>
            </a:br>
            <a:endParaRPr lang="en-US" b="1"/>
          </a:p>
        </p:txBody>
      </p:sp>
      <p:pic>
        <p:nvPicPr>
          <p:cNvPr id="5" name="Picture 4" descr="A screenshot of a computer&#10;&#10;Description automatically generated">
            <a:extLst>
              <a:ext uri="{FF2B5EF4-FFF2-40B4-BE49-F238E27FC236}">
                <a16:creationId xmlns:a16="http://schemas.microsoft.com/office/drawing/2014/main" id="{694B3095-238C-370A-3FD3-B5981A7B52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10007"/>
            <a:ext cx="10383520" cy="5543268"/>
          </a:xfrm>
          <a:prstGeom prst="rect">
            <a:avLst/>
          </a:prstGeom>
        </p:spPr>
      </p:pic>
      <p:sp>
        <p:nvSpPr>
          <p:cNvPr id="4" name="Arrow: Down 3">
            <a:extLst>
              <a:ext uri="{FF2B5EF4-FFF2-40B4-BE49-F238E27FC236}">
                <a16:creationId xmlns:a16="http://schemas.microsoft.com/office/drawing/2014/main" id="{B2FEA97F-EF7D-F44D-1626-54DA87C9A064}"/>
              </a:ext>
            </a:extLst>
          </p:cNvPr>
          <p:cNvSpPr/>
          <p:nvPr/>
        </p:nvSpPr>
        <p:spPr>
          <a:xfrm>
            <a:off x="975360" y="4155440"/>
            <a:ext cx="314960" cy="38608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F296ED46-D545-8D88-6B08-1D65CB67CDE9}"/>
              </a:ext>
            </a:extLst>
          </p:cNvPr>
          <p:cNvPicPr>
            <a:picLocks noChangeAspect="1"/>
          </p:cNvPicPr>
          <p:nvPr/>
        </p:nvPicPr>
        <p:blipFill>
          <a:blip r:embed="rId3"/>
          <a:stretch>
            <a:fillRect/>
          </a:stretch>
        </p:blipFill>
        <p:spPr>
          <a:xfrm>
            <a:off x="7830296" y="3221718"/>
            <a:ext cx="371888" cy="414564"/>
          </a:xfrm>
          <a:prstGeom prst="rect">
            <a:avLst/>
          </a:prstGeom>
        </p:spPr>
      </p:pic>
      <p:sp>
        <p:nvSpPr>
          <p:cNvPr id="11" name="TextBox 10">
            <a:extLst>
              <a:ext uri="{FF2B5EF4-FFF2-40B4-BE49-F238E27FC236}">
                <a16:creationId xmlns:a16="http://schemas.microsoft.com/office/drawing/2014/main" id="{9117B8BD-429D-3B83-C1EA-232411EBA860}"/>
              </a:ext>
            </a:extLst>
          </p:cNvPr>
          <p:cNvSpPr txBox="1"/>
          <p:nvPr/>
        </p:nvSpPr>
        <p:spPr>
          <a:xfrm>
            <a:off x="5821680" y="5663232"/>
            <a:ext cx="6370320" cy="1200329"/>
          </a:xfrm>
          <a:prstGeom prst="rect">
            <a:avLst/>
          </a:prstGeom>
          <a:noFill/>
        </p:spPr>
        <p:txBody>
          <a:bodyPr wrap="square" rtlCol="0">
            <a:spAutoFit/>
          </a:bodyPr>
          <a:lstStyle/>
          <a:p>
            <a:r>
              <a:rPr lang="en-US" b="1" i="1"/>
              <a:t>Overview:</a:t>
            </a:r>
          </a:p>
          <a:p>
            <a:pPr marL="285750" indent="-285750">
              <a:buFont typeface="Arial" panose="020B0604020202020204" pitchFamily="34" charset="0"/>
              <a:buChar char="•"/>
            </a:pPr>
            <a:r>
              <a:rPr lang="en-US"/>
              <a:t>Changing Date Formats</a:t>
            </a:r>
          </a:p>
          <a:p>
            <a:pPr marL="285750" indent="-285750">
              <a:buFont typeface="Arial" panose="020B0604020202020204" pitchFamily="34" charset="0"/>
              <a:buChar char="•"/>
            </a:pPr>
            <a:r>
              <a:rPr lang="en-US"/>
              <a:t>Adding RecordIDs</a:t>
            </a:r>
          </a:p>
          <a:p>
            <a:pPr marL="285750" indent="-285750">
              <a:buFont typeface="Arial" panose="020B0604020202020204" pitchFamily="34" charset="0"/>
              <a:buChar char="•"/>
            </a:pPr>
            <a:r>
              <a:rPr lang="en-US"/>
              <a:t>Selecting Records relevant to our Datawarehouse </a:t>
            </a:r>
          </a:p>
        </p:txBody>
      </p:sp>
      <p:sp>
        <p:nvSpPr>
          <p:cNvPr id="12" name="TextBox 11">
            <a:extLst>
              <a:ext uri="{FF2B5EF4-FFF2-40B4-BE49-F238E27FC236}">
                <a16:creationId xmlns:a16="http://schemas.microsoft.com/office/drawing/2014/main" id="{2A09DD3F-DCA0-9089-5AD6-4D9BE77F9643}"/>
              </a:ext>
            </a:extLst>
          </p:cNvPr>
          <p:cNvSpPr txBox="1"/>
          <p:nvPr/>
        </p:nvSpPr>
        <p:spPr>
          <a:xfrm>
            <a:off x="294640" y="1579175"/>
            <a:ext cx="1361440" cy="307777"/>
          </a:xfrm>
          <a:prstGeom prst="rect">
            <a:avLst/>
          </a:prstGeom>
          <a:noFill/>
        </p:spPr>
        <p:txBody>
          <a:bodyPr wrap="square" rtlCol="0">
            <a:spAutoFit/>
          </a:bodyPr>
          <a:lstStyle/>
          <a:p>
            <a:r>
              <a:rPr lang="en-US" sz="1400" i="1"/>
              <a:t>Covid Data</a:t>
            </a:r>
          </a:p>
        </p:txBody>
      </p:sp>
      <p:sp>
        <p:nvSpPr>
          <p:cNvPr id="13" name="TextBox 12">
            <a:extLst>
              <a:ext uri="{FF2B5EF4-FFF2-40B4-BE49-F238E27FC236}">
                <a16:creationId xmlns:a16="http://schemas.microsoft.com/office/drawing/2014/main" id="{6E6C5FDC-FF0F-505C-BCF7-F8F656C6031B}"/>
              </a:ext>
            </a:extLst>
          </p:cNvPr>
          <p:cNvSpPr txBox="1"/>
          <p:nvPr/>
        </p:nvSpPr>
        <p:spPr>
          <a:xfrm>
            <a:off x="6961616" y="1471454"/>
            <a:ext cx="1899920" cy="307777"/>
          </a:xfrm>
          <a:prstGeom prst="rect">
            <a:avLst/>
          </a:prstGeom>
          <a:noFill/>
        </p:spPr>
        <p:txBody>
          <a:bodyPr wrap="square" rtlCol="0">
            <a:spAutoFit/>
          </a:bodyPr>
          <a:lstStyle/>
          <a:p>
            <a:r>
              <a:rPr lang="en-US" sz="1400" i="1"/>
              <a:t>Unemployment data 1</a:t>
            </a:r>
          </a:p>
        </p:txBody>
      </p:sp>
      <p:sp>
        <p:nvSpPr>
          <p:cNvPr id="14" name="TextBox 13">
            <a:extLst>
              <a:ext uri="{FF2B5EF4-FFF2-40B4-BE49-F238E27FC236}">
                <a16:creationId xmlns:a16="http://schemas.microsoft.com/office/drawing/2014/main" id="{B7E7F31F-2BCB-16AF-9842-0E7097921D2F}"/>
              </a:ext>
            </a:extLst>
          </p:cNvPr>
          <p:cNvSpPr txBox="1"/>
          <p:nvPr/>
        </p:nvSpPr>
        <p:spPr>
          <a:xfrm>
            <a:off x="8016240" y="3730135"/>
            <a:ext cx="1899920" cy="307777"/>
          </a:xfrm>
          <a:prstGeom prst="rect">
            <a:avLst/>
          </a:prstGeom>
          <a:noFill/>
        </p:spPr>
        <p:txBody>
          <a:bodyPr wrap="square" rtlCol="0">
            <a:spAutoFit/>
          </a:bodyPr>
          <a:lstStyle/>
          <a:p>
            <a:r>
              <a:rPr lang="en-US" sz="1400" i="1"/>
              <a:t>Unemployment data 2</a:t>
            </a:r>
          </a:p>
        </p:txBody>
      </p:sp>
      <p:sp>
        <p:nvSpPr>
          <p:cNvPr id="15" name="TextBox 14">
            <a:extLst>
              <a:ext uri="{FF2B5EF4-FFF2-40B4-BE49-F238E27FC236}">
                <a16:creationId xmlns:a16="http://schemas.microsoft.com/office/drawing/2014/main" id="{B4054114-3441-0167-C1E3-FF1F4CD656A1}"/>
              </a:ext>
            </a:extLst>
          </p:cNvPr>
          <p:cNvSpPr txBox="1"/>
          <p:nvPr/>
        </p:nvSpPr>
        <p:spPr>
          <a:xfrm>
            <a:off x="3068320" y="4796935"/>
            <a:ext cx="1107440" cy="307777"/>
          </a:xfrm>
          <a:prstGeom prst="rect">
            <a:avLst/>
          </a:prstGeom>
          <a:noFill/>
        </p:spPr>
        <p:txBody>
          <a:bodyPr wrap="square" rtlCol="0">
            <a:spAutoFit/>
          </a:bodyPr>
          <a:lstStyle/>
          <a:p>
            <a:r>
              <a:rPr lang="en-US" sz="1400" i="1"/>
              <a:t>Food data</a:t>
            </a:r>
          </a:p>
        </p:txBody>
      </p:sp>
    </p:spTree>
    <p:extLst>
      <p:ext uri="{BB962C8B-B14F-4D97-AF65-F5344CB8AC3E}">
        <p14:creationId xmlns:p14="http://schemas.microsoft.com/office/powerpoint/2010/main" val="17661489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92EFA1-75DC-52B5-63F2-2BD9C053267B}"/>
              </a:ext>
            </a:extLst>
          </p:cNvPr>
          <p:cNvSpPr>
            <a:spLocks noGrp="1"/>
          </p:cNvSpPr>
          <p:nvPr>
            <p:ph type="title"/>
          </p:nvPr>
        </p:nvSpPr>
        <p:spPr>
          <a:xfrm>
            <a:off x="909320" y="279678"/>
            <a:ext cx="10515600" cy="1325563"/>
          </a:xfrm>
        </p:spPr>
        <p:txBody>
          <a:bodyPr/>
          <a:lstStyle/>
          <a:p>
            <a:r>
              <a:rPr lang="en-US" b="1"/>
              <a:t>ETL Process: </a:t>
            </a:r>
            <a:r>
              <a:rPr lang="en-US"/>
              <a:t>Dimension Tables</a:t>
            </a:r>
            <a:br>
              <a:rPr lang="en-US"/>
            </a:br>
            <a:endParaRPr lang="en-US" b="1"/>
          </a:p>
        </p:txBody>
      </p:sp>
      <p:pic>
        <p:nvPicPr>
          <p:cNvPr id="5" name="Content Placeholder 4" descr="A screenshot of a computer&#10;&#10;Description automatically generated">
            <a:extLst>
              <a:ext uri="{FF2B5EF4-FFF2-40B4-BE49-F238E27FC236}">
                <a16:creationId xmlns:a16="http://schemas.microsoft.com/office/drawing/2014/main" id="{612C3B64-6CF0-E29A-E56E-83CE1C2DA3C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2240" y="1947781"/>
            <a:ext cx="5811520" cy="4407395"/>
          </a:xfrm>
        </p:spPr>
      </p:pic>
      <p:pic>
        <p:nvPicPr>
          <p:cNvPr id="7" name="Picture 6" descr="A screenshot of a container&#10;&#10;Description automatically generated">
            <a:extLst>
              <a:ext uri="{FF2B5EF4-FFF2-40B4-BE49-F238E27FC236}">
                <a16:creationId xmlns:a16="http://schemas.microsoft.com/office/drawing/2014/main" id="{EC3310CD-A2BD-95D3-862D-FCA289ECB6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68815" y="1688941"/>
            <a:ext cx="6509825" cy="2255520"/>
          </a:xfrm>
          <a:prstGeom prst="rect">
            <a:avLst/>
          </a:prstGeom>
        </p:spPr>
      </p:pic>
      <p:sp>
        <p:nvSpPr>
          <p:cNvPr id="9" name="TextBox 8">
            <a:extLst>
              <a:ext uri="{FF2B5EF4-FFF2-40B4-BE49-F238E27FC236}">
                <a16:creationId xmlns:a16="http://schemas.microsoft.com/office/drawing/2014/main" id="{F0C303AC-FE2E-38A0-018F-FC305829BD52}"/>
              </a:ext>
            </a:extLst>
          </p:cNvPr>
          <p:cNvSpPr txBox="1"/>
          <p:nvPr/>
        </p:nvSpPr>
        <p:spPr>
          <a:xfrm>
            <a:off x="6139688" y="4085048"/>
            <a:ext cx="5285232" cy="1477328"/>
          </a:xfrm>
          <a:prstGeom prst="rect">
            <a:avLst/>
          </a:prstGeom>
          <a:noFill/>
        </p:spPr>
        <p:txBody>
          <a:bodyPr wrap="square" rtlCol="0">
            <a:spAutoFit/>
          </a:bodyPr>
          <a:lstStyle/>
          <a:p>
            <a:r>
              <a:rPr lang="en-US" b="1" i="1"/>
              <a:t>Overview:</a:t>
            </a:r>
          </a:p>
          <a:p>
            <a:pPr marL="285750" indent="-285750">
              <a:buFont typeface="Arial" panose="020B0604020202020204" pitchFamily="34" charset="0"/>
              <a:buChar char="•"/>
            </a:pPr>
            <a:r>
              <a:rPr lang="en-US"/>
              <a:t>Filtering for Unique Records</a:t>
            </a:r>
          </a:p>
          <a:p>
            <a:pPr marL="285750" indent="-285750">
              <a:buFont typeface="Arial" panose="020B0604020202020204" pitchFamily="34" charset="0"/>
              <a:buChar char="•"/>
            </a:pPr>
            <a:r>
              <a:rPr lang="en-US"/>
              <a:t>Formatting Variables to Prepare Dimensions for Joins</a:t>
            </a:r>
          </a:p>
          <a:p>
            <a:pPr marL="285750" indent="-285750">
              <a:buFont typeface="Arial" panose="020B0604020202020204" pitchFamily="34" charset="0"/>
              <a:buChar char="•"/>
            </a:pPr>
            <a:r>
              <a:rPr lang="en-US"/>
              <a:t>Adding Surrogate “_____Key” </a:t>
            </a:r>
          </a:p>
        </p:txBody>
      </p:sp>
      <p:sp>
        <p:nvSpPr>
          <p:cNvPr id="4" name="TextBox 3">
            <a:extLst>
              <a:ext uri="{FF2B5EF4-FFF2-40B4-BE49-F238E27FC236}">
                <a16:creationId xmlns:a16="http://schemas.microsoft.com/office/drawing/2014/main" id="{2112FF80-3EB7-892B-A1DD-7ECCCCBAF47F}"/>
              </a:ext>
            </a:extLst>
          </p:cNvPr>
          <p:cNvSpPr txBox="1"/>
          <p:nvPr/>
        </p:nvSpPr>
        <p:spPr>
          <a:xfrm>
            <a:off x="670560" y="2317895"/>
            <a:ext cx="2377440" cy="307777"/>
          </a:xfrm>
          <a:prstGeom prst="rect">
            <a:avLst/>
          </a:prstGeom>
          <a:noFill/>
        </p:spPr>
        <p:txBody>
          <a:bodyPr wrap="square" rtlCol="0">
            <a:spAutoFit/>
          </a:bodyPr>
          <a:lstStyle/>
          <a:p>
            <a:r>
              <a:rPr lang="en-US" sz="1400" i="1"/>
              <a:t>Calendar Dimension</a:t>
            </a:r>
          </a:p>
        </p:txBody>
      </p:sp>
      <p:sp>
        <p:nvSpPr>
          <p:cNvPr id="6" name="TextBox 5">
            <a:extLst>
              <a:ext uri="{FF2B5EF4-FFF2-40B4-BE49-F238E27FC236}">
                <a16:creationId xmlns:a16="http://schemas.microsoft.com/office/drawing/2014/main" id="{37A30BE1-92CB-612A-8A00-8AD8A62231DD}"/>
              </a:ext>
            </a:extLst>
          </p:cNvPr>
          <p:cNvSpPr txBox="1"/>
          <p:nvPr/>
        </p:nvSpPr>
        <p:spPr>
          <a:xfrm>
            <a:off x="736600" y="4515935"/>
            <a:ext cx="2377440" cy="307777"/>
          </a:xfrm>
          <a:prstGeom prst="rect">
            <a:avLst/>
          </a:prstGeom>
          <a:noFill/>
        </p:spPr>
        <p:txBody>
          <a:bodyPr wrap="square" rtlCol="0">
            <a:spAutoFit/>
          </a:bodyPr>
          <a:lstStyle/>
          <a:p>
            <a:r>
              <a:rPr lang="en-US" sz="1400" i="1"/>
              <a:t>Demographics Dimension</a:t>
            </a:r>
          </a:p>
        </p:txBody>
      </p:sp>
      <p:sp>
        <p:nvSpPr>
          <p:cNvPr id="10" name="TextBox 9">
            <a:extLst>
              <a:ext uri="{FF2B5EF4-FFF2-40B4-BE49-F238E27FC236}">
                <a16:creationId xmlns:a16="http://schemas.microsoft.com/office/drawing/2014/main" id="{B850908E-863F-1717-B017-2617362649DC}"/>
              </a:ext>
            </a:extLst>
          </p:cNvPr>
          <p:cNvSpPr txBox="1"/>
          <p:nvPr/>
        </p:nvSpPr>
        <p:spPr>
          <a:xfrm>
            <a:off x="9601200" y="1981164"/>
            <a:ext cx="2377440" cy="307777"/>
          </a:xfrm>
          <a:prstGeom prst="rect">
            <a:avLst/>
          </a:prstGeom>
          <a:noFill/>
        </p:spPr>
        <p:txBody>
          <a:bodyPr wrap="square" rtlCol="0">
            <a:spAutoFit/>
          </a:bodyPr>
          <a:lstStyle/>
          <a:p>
            <a:r>
              <a:rPr lang="en-US" sz="1400" i="1"/>
              <a:t>Locality Dimension</a:t>
            </a:r>
          </a:p>
        </p:txBody>
      </p:sp>
    </p:spTree>
    <p:extLst>
      <p:ext uri="{BB962C8B-B14F-4D97-AF65-F5344CB8AC3E}">
        <p14:creationId xmlns:p14="http://schemas.microsoft.com/office/powerpoint/2010/main" val="3431037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97BF06-DD04-3D68-2083-B9DDED18A5C1}"/>
              </a:ext>
            </a:extLst>
          </p:cNvPr>
          <p:cNvSpPr>
            <a:spLocks noGrp="1"/>
          </p:cNvSpPr>
          <p:nvPr>
            <p:ph type="title"/>
          </p:nvPr>
        </p:nvSpPr>
        <p:spPr>
          <a:xfrm>
            <a:off x="838200" y="18255"/>
            <a:ext cx="10515600" cy="1325563"/>
          </a:xfrm>
        </p:spPr>
        <p:txBody>
          <a:bodyPr/>
          <a:lstStyle/>
          <a:p>
            <a:r>
              <a:rPr lang="en-US" b="1"/>
              <a:t>ETL Process: </a:t>
            </a:r>
            <a:r>
              <a:rPr lang="en-US"/>
              <a:t>Fact Tables</a:t>
            </a:r>
            <a:endParaRPr lang="en-US" b="1"/>
          </a:p>
        </p:txBody>
      </p:sp>
      <p:pic>
        <p:nvPicPr>
          <p:cNvPr id="9" name="Picture 8">
            <a:extLst>
              <a:ext uri="{FF2B5EF4-FFF2-40B4-BE49-F238E27FC236}">
                <a16:creationId xmlns:a16="http://schemas.microsoft.com/office/drawing/2014/main" id="{8AFA6E4C-D36F-193C-3F88-FF9C34EC5861}"/>
              </a:ext>
            </a:extLst>
          </p:cNvPr>
          <p:cNvPicPr>
            <a:picLocks noChangeAspect="1"/>
          </p:cNvPicPr>
          <p:nvPr/>
        </p:nvPicPr>
        <p:blipFill>
          <a:blip r:embed="rId3"/>
          <a:stretch>
            <a:fillRect/>
          </a:stretch>
        </p:blipFill>
        <p:spPr>
          <a:xfrm>
            <a:off x="195072" y="910500"/>
            <a:ext cx="6416362" cy="2911725"/>
          </a:xfrm>
          <a:prstGeom prst="rect">
            <a:avLst/>
          </a:prstGeom>
        </p:spPr>
      </p:pic>
      <p:pic>
        <p:nvPicPr>
          <p:cNvPr id="11" name="Picture 10">
            <a:extLst>
              <a:ext uri="{FF2B5EF4-FFF2-40B4-BE49-F238E27FC236}">
                <a16:creationId xmlns:a16="http://schemas.microsoft.com/office/drawing/2014/main" id="{62910DF2-8D6D-3521-00E8-5BE15A6C9D2B}"/>
              </a:ext>
            </a:extLst>
          </p:cNvPr>
          <p:cNvPicPr>
            <a:picLocks noChangeAspect="1"/>
          </p:cNvPicPr>
          <p:nvPr/>
        </p:nvPicPr>
        <p:blipFill>
          <a:blip r:embed="rId4"/>
          <a:stretch>
            <a:fillRect/>
          </a:stretch>
        </p:blipFill>
        <p:spPr>
          <a:xfrm>
            <a:off x="4428172" y="3758217"/>
            <a:ext cx="7763828" cy="3017520"/>
          </a:xfrm>
          <a:prstGeom prst="rect">
            <a:avLst/>
          </a:prstGeom>
        </p:spPr>
      </p:pic>
      <p:sp>
        <p:nvSpPr>
          <p:cNvPr id="12" name="TextBox 11">
            <a:extLst>
              <a:ext uri="{FF2B5EF4-FFF2-40B4-BE49-F238E27FC236}">
                <a16:creationId xmlns:a16="http://schemas.microsoft.com/office/drawing/2014/main" id="{0B8F9CBF-1665-C163-C2C3-1D06D103DA81}"/>
              </a:ext>
            </a:extLst>
          </p:cNvPr>
          <p:cNvSpPr txBox="1"/>
          <p:nvPr/>
        </p:nvSpPr>
        <p:spPr>
          <a:xfrm>
            <a:off x="7248305" y="1053303"/>
            <a:ext cx="4306824" cy="2031325"/>
          </a:xfrm>
          <a:prstGeom prst="rect">
            <a:avLst/>
          </a:prstGeom>
          <a:noFill/>
        </p:spPr>
        <p:txBody>
          <a:bodyPr wrap="square" rtlCol="0">
            <a:spAutoFit/>
          </a:bodyPr>
          <a:lstStyle/>
          <a:p>
            <a:r>
              <a:rPr lang="en-US" b="1" i="1"/>
              <a:t>Overview:</a:t>
            </a:r>
          </a:p>
          <a:p>
            <a:pPr marL="285750" indent="-285750">
              <a:buFont typeface="Arial" panose="020B0604020202020204" pitchFamily="34" charset="0"/>
              <a:buChar char="•"/>
            </a:pPr>
            <a:r>
              <a:rPr lang="en-US"/>
              <a:t>Joining Multiple Tables</a:t>
            </a:r>
          </a:p>
          <a:p>
            <a:pPr marL="285750" indent="-285750">
              <a:buFont typeface="Arial" panose="020B0604020202020204" pitchFamily="34" charset="0"/>
              <a:buChar char="•"/>
            </a:pPr>
            <a:r>
              <a:rPr lang="en-US"/>
              <a:t>Sorting to make the Data clear</a:t>
            </a:r>
          </a:p>
          <a:p>
            <a:pPr marL="285750" indent="-285750">
              <a:buFont typeface="Arial" panose="020B0604020202020204" pitchFamily="34" charset="0"/>
              <a:buChar char="•"/>
            </a:pPr>
            <a:r>
              <a:rPr lang="en-US"/>
              <a:t>Summation Tool to perform “Group By” and “Sum” operations</a:t>
            </a:r>
          </a:p>
          <a:p>
            <a:pPr marL="285750" indent="-285750">
              <a:buFont typeface="Arial" panose="020B0604020202020204" pitchFamily="34" charset="0"/>
              <a:buChar char="•"/>
            </a:pPr>
            <a:r>
              <a:rPr lang="en-US"/>
              <a:t>Creating Surrogate Keys</a:t>
            </a:r>
          </a:p>
          <a:p>
            <a:endParaRPr lang="en-US"/>
          </a:p>
        </p:txBody>
      </p:sp>
      <p:sp>
        <p:nvSpPr>
          <p:cNvPr id="13" name="TextBox 12">
            <a:extLst>
              <a:ext uri="{FF2B5EF4-FFF2-40B4-BE49-F238E27FC236}">
                <a16:creationId xmlns:a16="http://schemas.microsoft.com/office/drawing/2014/main" id="{D6F5A1FB-BAD1-5F10-814D-A93DADCA1468}"/>
              </a:ext>
            </a:extLst>
          </p:cNvPr>
          <p:cNvSpPr txBox="1"/>
          <p:nvPr/>
        </p:nvSpPr>
        <p:spPr>
          <a:xfrm>
            <a:off x="1993392" y="1371076"/>
            <a:ext cx="4618042" cy="369332"/>
          </a:xfrm>
          <a:prstGeom prst="rect">
            <a:avLst/>
          </a:prstGeom>
          <a:noFill/>
        </p:spPr>
        <p:txBody>
          <a:bodyPr wrap="square" rtlCol="0">
            <a:spAutoFit/>
          </a:bodyPr>
          <a:lstStyle/>
          <a:p>
            <a:r>
              <a:rPr lang="en-US" i="1"/>
              <a:t>Detailed Employment by County Fact Table</a:t>
            </a:r>
          </a:p>
        </p:txBody>
      </p:sp>
      <p:sp>
        <p:nvSpPr>
          <p:cNvPr id="14" name="TextBox 13">
            <a:extLst>
              <a:ext uri="{FF2B5EF4-FFF2-40B4-BE49-F238E27FC236}">
                <a16:creationId xmlns:a16="http://schemas.microsoft.com/office/drawing/2014/main" id="{16A39754-76A3-98BD-0151-DD5D0F79320A}"/>
              </a:ext>
            </a:extLst>
          </p:cNvPr>
          <p:cNvSpPr txBox="1"/>
          <p:nvPr/>
        </p:nvSpPr>
        <p:spPr>
          <a:xfrm>
            <a:off x="7754273" y="4306300"/>
            <a:ext cx="3800856" cy="369332"/>
          </a:xfrm>
          <a:prstGeom prst="rect">
            <a:avLst/>
          </a:prstGeom>
          <a:noFill/>
        </p:spPr>
        <p:txBody>
          <a:bodyPr wrap="square" rtlCol="0">
            <a:spAutoFit/>
          </a:bodyPr>
          <a:lstStyle/>
          <a:p>
            <a:r>
              <a:rPr lang="en-US" i="1"/>
              <a:t>Aggregated Employment Fact Table</a:t>
            </a:r>
          </a:p>
        </p:txBody>
      </p:sp>
    </p:spTree>
    <p:extLst>
      <p:ext uri="{BB962C8B-B14F-4D97-AF65-F5344CB8AC3E}">
        <p14:creationId xmlns:p14="http://schemas.microsoft.com/office/powerpoint/2010/main" val="1179570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4BF8CF-B040-D1DF-3414-8221F033C609}"/>
              </a:ext>
            </a:extLst>
          </p:cNvPr>
          <p:cNvSpPr>
            <a:spLocks noGrp="1"/>
          </p:cNvSpPr>
          <p:nvPr>
            <p:ph type="title"/>
          </p:nvPr>
        </p:nvSpPr>
        <p:spPr/>
        <p:txBody>
          <a:bodyPr/>
          <a:lstStyle/>
          <a:p>
            <a:r>
              <a:rPr lang="en-US" b="1"/>
              <a:t>ETL Process: </a:t>
            </a:r>
            <a:r>
              <a:rPr lang="en-US"/>
              <a:t>Fact Tables</a:t>
            </a:r>
            <a:br>
              <a:rPr lang="en-US"/>
            </a:br>
            <a:endParaRPr lang="en-US"/>
          </a:p>
        </p:txBody>
      </p:sp>
      <p:pic>
        <p:nvPicPr>
          <p:cNvPr id="5" name="Content Placeholder 4">
            <a:extLst>
              <a:ext uri="{FF2B5EF4-FFF2-40B4-BE49-F238E27FC236}">
                <a16:creationId xmlns:a16="http://schemas.microsoft.com/office/drawing/2014/main" id="{5D85E0E0-D91D-744C-EBD8-0010881D69F8}"/>
              </a:ext>
            </a:extLst>
          </p:cNvPr>
          <p:cNvPicPr>
            <a:picLocks noGrp="1" noChangeAspect="1"/>
          </p:cNvPicPr>
          <p:nvPr>
            <p:ph idx="1"/>
          </p:nvPr>
        </p:nvPicPr>
        <p:blipFill>
          <a:blip r:embed="rId2"/>
          <a:stretch>
            <a:fillRect/>
          </a:stretch>
        </p:blipFill>
        <p:spPr>
          <a:xfrm>
            <a:off x="150982" y="1027906"/>
            <a:ext cx="6503818" cy="2821192"/>
          </a:xfrm>
        </p:spPr>
      </p:pic>
      <p:pic>
        <p:nvPicPr>
          <p:cNvPr id="7" name="Picture 6">
            <a:extLst>
              <a:ext uri="{FF2B5EF4-FFF2-40B4-BE49-F238E27FC236}">
                <a16:creationId xmlns:a16="http://schemas.microsoft.com/office/drawing/2014/main" id="{F7638260-9743-C55A-7D58-FF4340DEE87D}"/>
              </a:ext>
            </a:extLst>
          </p:cNvPr>
          <p:cNvPicPr>
            <a:picLocks noChangeAspect="1"/>
          </p:cNvPicPr>
          <p:nvPr/>
        </p:nvPicPr>
        <p:blipFill>
          <a:blip r:embed="rId3"/>
          <a:stretch>
            <a:fillRect/>
          </a:stretch>
        </p:blipFill>
        <p:spPr>
          <a:xfrm>
            <a:off x="4861560" y="3611594"/>
            <a:ext cx="6962689" cy="2977515"/>
          </a:xfrm>
          <a:prstGeom prst="rect">
            <a:avLst/>
          </a:prstGeom>
        </p:spPr>
      </p:pic>
      <p:sp>
        <p:nvSpPr>
          <p:cNvPr id="8" name="TextBox 7">
            <a:extLst>
              <a:ext uri="{FF2B5EF4-FFF2-40B4-BE49-F238E27FC236}">
                <a16:creationId xmlns:a16="http://schemas.microsoft.com/office/drawing/2014/main" id="{5CDAA7D1-A414-4EF9-A4E0-2E51977300FF}"/>
              </a:ext>
            </a:extLst>
          </p:cNvPr>
          <p:cNvSpPr txBox="1"/>
          <p:nvPr/>
        </p:nvSpPr>
        <p:spPr>
          <a:xfrm>
            <a:off x="466344" y="4361688"/>
            <a:ext cx="3694176" cy="1477328"/>
          </a:xfrm>
          <a:prstGeom prst="rect">
            <a:avLst/>
          </a:prstGeom>
          <a:noFill/>
        </p:spPr>
        <p:txBody>
          <a:bodyPr wrap="square" rtlCol="0">
            <a:spAutoFit/>
          </a:bodyPr>
          <a:lstStyle/>
          <a:p>
            <a:r>
              <a:rPr lang="en-US" b="1" i="1"/>
              <a:t>Final Product:</a:t>
            </a:r>
          </a:p>
          <a:p>
            <a:pPr marL="285750" indent="-285750">
              <a:buFont typeface="Arial" panose="020B0604020202020204" pitchFamily="34" charset="0"/>
              <a:buChar char="•"/>
            </a:pPr>
            <a:r>
              <a:rPr lang="en-US"/>
              <a:t>Three Cleaned Datasets</a:t>
            </a:r>
          </a:p>
          <a:p>
            <a:pPr marL="285750" indent="-285750">
              <a:buFont typeface="Arial" panose="020B0604020202020204" pitchFamily="34" charset="0"/>
              <a:buChar char="•"/>
            </a:pPr>
            <a:r>
              <a:rPr lang="en-US"/>
              <a:t>Three Dimensions</a:t>
            </a:r>
          </a:p>
          <a:p>
            <a:pPr marL="285750" indent="-285750">
              <a:buFont typeface="Arial" panose="020B0604020202020204" pitchFamily="34" charset="0"/>
              <a:buChar char="•"/>
            </a:pPr>
            <a:r>
              <a:rPr lang="en-US"/>
              <a:t>Two Detailed Fact Tables</a:t>
            </a:r>
          </a:p>
          <a:p>
            <a:pPr marL="285750" indent="-285750">
              <a:buFont typeface="Arial" panose="020B0604020202020204" pitchFamily="34" charset="0"/>
              <a:buChar char="•"/>
            </a:pPr>
            <a:r>
              <a:rPr lang="en-US"/>
              <a:t>Two Aggregated Fact Tables</a:t>
            </a:r>
          </a:p>
        </p:txBody>
      </p:sp>
      <p:sp>
        <p:nvSpPr>
          <p:cNvPr id="9" name="TextBox 8">
            <a:extLst>
              <a:ext uri="{FF2B5EF4-FFF2-40B4-BE49-F238E27FC236}">
                <a16:creationId xmlns:a16="http://schemas.microsoft.com/office/drawing/2014/main" id="{FA8069E5-C415-B191-0B76-AA0968709157}"/>
              </a:ext>
            </a:extLst>
          </p:cNvPr>
          <p:cNvSpPr txBox="1"/>
          <p:nvPr/>
        </p:nvSpPr>
        <p:spPr>
          <a:xfrm>
            <a:off x="2962656" y="1581912"/>
            <a:ext cx="3282696" cy="369332"/>
          </a:xfrm>
          <a:prstGeom prst="rect">
            <a:avLst/>
          </a:prstGeom>
          <a:noFill/>
        </p:spPr>
        <p:txBody>
          <a:bodyPr wrap="square" rtlCol="0">
            <a:spAutoFit/>
          </a:bodyPr>
          <a:lstStyle/>
          <a:p>
            <a:r>
              <a:rPr lang="en-US" i="1"/>
              <a:t>Aggregated COVID Fact Table</a:t>
            </a:r>
          </a:p>
        </p:txBody>
      </p:sp>
      <p:sp>
        <p:nvSpPr>
          <p:cNvPr id="11" name="TextBox 10">
            <a:extLst>
              <a:ext uri="{FF2B5EF4-FFF2-40B4-BE49-F238E27FC236}">
                <a16:creationId xmlns:a16="http://schemas.microsoft.com/office/drawing/2014/main" id="{9B9BEF25-AEF0-DF6D-2DAF-46E76E592F74}"/>
              </a:ext>
            </a:extLst>
          </p:cNvPr>
          <p:cNvSpPr txBox="1"/>
          <p:nvPr/>
        </p:nvSpPr>
        <p:spPr>
          <a:xfrm>
            <a:off x="8613648" y="4297680"/>
            <a:ext cx="2633472" cy="369332"/>
          </a:xfrm>
          <a:prstGeom prst="rect">
            <a:avLst/>
          </a:prstGeom>
          <a:noFill/>
        </p:spPr>
        <p:txBody>
          <a:bodyPr wrap="square" rtlCol="0">
            <a:spAutoFit/>
          </a:bodyPr>
          <a:lstStyle/>
          <a:p>
            <a:r>
              <a:rPr lang="en-US" i="1"/>
              <a:t>Detailed Food Fact Table</a:t>
            </a:r>
          </a:p>
        </p:txBody>
      </p:sp>
    </p:spTree>
    <p:extLst>
      <p:ext uri="{BB962C8B-B14F-4D97-AF65-F5344CB8AC3E}">
        <p14:creationId xmlns:p14="http://schemas.microsoft.com/office/powerpoint/2010/main" val="932075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Flowchart: Document 14">
            <a:extLst>
              <a:ext uri="{FF2B5EF4-FFF2-40B4-BE49-F238E27FC236}">
                <a16:creationId xmlns:a16="http://schemas.microsoft.com/office/drawing/2014/main" id="{D12DDE76-C203-4047-9998-63900085B5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175" y="0"/>
            <a:ext cx="3248025" cy="3400426"/>
          </a:xfrm>
          <a:prstGeom prst="flowChartDocument">
            <a:avLst/>
          </a:prstGeom>
          <a:solidFill>
            <a:srgbClr val="593F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60CBDBD-FAA7-06F0-B177-5A6E7BDC6227}"/>
              </a:ext>
            </a:extLst>
          </p:cNvPr>
          <p:cNvSpPr>
            <a:spLocks noGrp="1"/>
          </p:cNvSpPr>
          <p:nvPr>
            <p:ph type="title"/>
          </p:nvPr>
        </p:nvSpPr>
        <p:spPr>
          <a:xfrm>
            <a:off x="838200" y="171162"/>
            <a:ext cx="2840182" cy="2371148"/>
          </a:xfrm>
        </p:spPr>
        <p:txBody>
          <a:bodyPr vert="horz" lIns="91440" tIns="45720" rIns="91440" bIns="45720" rtlCol="0" anchor="ctr">
            <a:normAutofit/>
          </a:bodyPr>
          <a:lstStyle/>
          <a:p>
            <a:r>
              <a:rPr lang="en-US" sz="3200" b="1" kern="1200">
                <a:solidFill>
                  <a:srgbClr val="FFFFFF"/>
                </a:solidFill>
                <a:latin typeface="+mj-lt"/>
                <a:ea typeface="+mj-ea"/>
                <a:cs typeface="+mj-cs"/>
              </a:rPr>
              <a:t>Dimensional Model(Ex-Post)</a:t>
            </a:r>
          </a:p>
        </p:txBody>
      </p:sp>
      <p:pic>
        <p:nvPicPr>
          <p:cNvPr id="5" name="Content Placeholder 4" descr="A screenshot of a computer&#10;&#10;Description automatically generated">
            <a:extLst>
              <a:ext uri="{FF2B5EF4-FFF2-40B4-BE49-F238E27FC236}">
                <a16:creationId xmlns:a16="http://schemas.microsoft.com/office/drawing/2014/main" id="{FCA8E584-3BC9-FBCF-6F6E-4D6BA60870D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207933" y="683346"/>
            <a:ext cx="7347537" cy="5492284"/>
          </a:xfrm>
          <a:prstGeom prst="rect">
            <a:avLst/>
          </a:prstGeom>
        </p:spPr>
      </p:pic>
    </p:spTree>
    <p:extLst>
      <p:ext uri="{BB962C8B-B14F-4D97-AF65-F5344CB8AC3E}">
        <p14:creationId xmlns:p14="http://schemas.microsoft.com/office/powerpoint/2010/main" val="147468690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ptos" panose="020B00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612</Words>
  <Application>Microsoft Office PowerPoint</Application>
  <PresentationFormat>Widescreen</PresentationFormat>
  <Paragraphs>89</Paragraphs>
  <Slides>13</Slides>
  <Notes>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Aptos</vt:lpstr>
      <vt:lpstr>Aptos Display</vt:lpstr>
      <vt:lpstr>Arial</vt:lpstr>
      <vt:lpstr>DM Sans</vt:lpstr>
      <vt:lpstr>office theme</vt:lpstr>
      <vt:lpstr>Enhancing Policy Response and Socio-Economic Welfare Through Data Insights </vt:lpstr>
      <vt:lpstr>PowerPoint Presentation</vt:lpstr>
      <vt:lpstr>PowerPoint Presentation</vt:lpstr>
      <vt:lpstr>Dimensional Model(Ante) – Star Shema</vt:lpstr>
      <vt:lpstr>ETL Process:  Cleaning Raw Data </vt:lpstr>
      <vt:lpstr>ETL Process: Dimension Tables </vt:lpstr>
      <vt:lpstr>ETL Process: Fact Tables</vt:lpstr>
      <vt:lpstr>ETL Process: Fact Tables </vt:lpstr>
      <vt:lpstr>Dimensional Model(Ex-Post)</vt:lpstr>
      <vt:lpstr>Analytics: Economic Metrics &amp; Insights</vt:lpstr>
      <vt:lpstr>Analytics: Economic Metrics &amp; Insights</vt:lpstr>
      <vt:lpstr>Data Warehouse Development:  Key Challenges and Lessons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Yihang Fan</dc:creator>
  <cp:lastModifiedBy>Fan, Cathy</cp:lastModifiedBy>
  <cp:revision>24</cp:revision>
  <dcterms:created xsi:type="dcterms:W3CDTF">2024-10-27T18:33:00Z</dcterms:created>
  <dcterms:modified xsi:type="dcterms:W3CDTF">2024-10-28T17:31:12Z</dcterms:modified>
</cp:coreProperties>
</file>